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7" r:id="rId2"/>
    <p:sldMasterId id="2147483749" r:id="rId3"/>
    <p:sldMasterId id="2147483761" r:id="rId4"/>
    <p:sldMasterId id="2147483773" r:id="rId5"/>
  </p:sldMasterIdLst>
  <p:notesMasterIdLst>
    <p:notesMasterId r:id="rId42"/>
  </p:notesMasterIdLst>
  <p:sldIdLst>
    <p:sldId id="294" r:id="rId6"/>
    <p:sldId id="296" r:id="rId7"/>
    <p:sldId id="298" r:id="rId8"/>
    <p:sldId id="299" r:id="rId9"/>
    <p:sldId id="300" r:id="rId10"/>
    <p:sldId id="302" r:id="rId11"/>
    <p:sldId id="301" r:id="rId12"/>
    <p:sldId id="306" r:id="rId13"/>
    <p:sldId id="305" r:id="rId14"/>
    <p:sldId id="304" r:id="rId15"/>
    <p:sldId id="303" r:id="rId16"/>
    <p:sldId id="308" r:id="rId17"/>
    <p:sldId id="309" r:id="rId18"/>
    <p:sldId id="310" r:id="rId19"/>
    <p:sldId id="314" r:id="rId20"/>
    <p:sldId id="312" r:id="rId21"/>
    <p:sldId id="313" r:id="rId22"/>
    <p:sldId id="336" r:id="rId23"/>
    <p:sldId id="337" r:id="rId24"/>
    <p:sldId id="316" r:id="rId25"/>
    <p:sldId id="317" r:id="rId26"/>
    <p:sldId id="322" r:id="rId27"/>
    <p:sldId id="315" r:id="rId28"/>
    <p:sldId id="323" r:id="rId29"/>
    <p:sldId id="331" r:id="rId30"/>
    <p:sldId id="319" r:id="rId31"/>
    <p:sldId id="318" r:id="rId32"/>
    <p:sldId id="325" r:id="rId33"/>
    <p:sldId id="321" r:id="rId34"/>
    <p:sldId id="320" r:id="rId35"/>
    <p:sldId id="333" r:id="rId36"/>
    <p:sldId id="324" r:id="rId37"/>
    <p:sldId id="326" r:id="rId38"/>
    <p:sldId id="329" r:id="rId39"/>
    <p:sldId id="327" r:id="rId40"/>
    <p:sldId id="268" r:id="rId41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44" autoAdjust="0"/>
    <p:restoredTop sz="94660"/>
  </p:normalViewPr>
  <p:slideViewPr>
    <p:cSldViewPr>
      <p:cViewPr varScale="1">
        <p:scale>
          <a:sx n="66" d="100"/>
          <a:sy n="66" d="100"/>
        </p:scale>
        <p:origin x="-151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uk-UA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Мешканці </a:t>
            </a:r>
            <a:r>
              <a:rPr lang="uk-UA" sz="2800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багатоповерхівок</a:t>
            </a:r>
            <a:endParaRPr lang="uk-UA" sz="28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Мешканці приватного сектору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FFFF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Аркуш1!$A$2:$A$4</c:f>
              <c:strCache>
                <c:ptCount val="3"/>
                <c:pt idx="0">
                  <c:v>так</c:v>
                </c:pt>
                <c:pt idx="1">
                  <c:v>ні</c:v>
                </c:pt>
                <c:pt idx="2">
                  <c:v>не актуально</c:v>
                </c:pt>
              </c:strCache>
            </c:strRef>
          </c:cat>
          <c:val>
            <c:numRef>
              <c:f>Аркуш1!$B$2:$B$4</c:f>
              <c:numCache>
                <c:formatCode>0%</c:formatCode>
                <c:ptCount val="3"/>
                <c:pt idx="0">
                  <c:v>0.46</c:v>
                </c:pt>
                <c:pt idx="1">
                  <c:v>0.26</c:v>
                </c:pt>
                <c:pt idx="2">
                  <c:v>0.3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 rtl="0">
              <a:defRPr sz="2800" b="1" i="1" u="none" strike="noStrike" kern="1200" baseline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uk-UA" sz="2800" b="1" i="1" u="none" strike="noStrike" kern="1200" baseline="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Мешканці приватного сектору</a:t>
            </a:r>
          </a:p>
        </c:rich>
      </c:tx>
      <c:layout>
        <c:manualLayout>
          <c:xMode val="edge"/>
          <c:yMode val="edge"/>
          <c:x val="0.26271993778555458"/>
          <c:y val="1.6836195965366927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Мешканці приватного сектору</c:v>
                </c:pt>
              </c:strCache>
            </c:strRef>
          </c:tx>
          <c:explosion val="25"/>
          <c:dPt>
            <c:idx val="1"/>
            <c:bubble3D val="0"/>
            <c:spPr>
              <a:solidFill>
                <a:srgbClr val="FFFF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Аркуш1!$A$2:$A$4</c:f>
              <c:strCache>
                <c:ptCount val="3"/>
                <c:pt idx="0">
                  <c:v>ні</c:v>
                </c:pt>
                <c:pt idx="1">
                  <c:v>так</c:v>
                </c:pt>
                <c:pt idx="2">
                  <c:v>не актуально</c:v>
                </c:pt>
              </c:strCache>
            </c:strRef>
          </c:cat>
          <c:val>
            <c:numRef>
              <c:f>Аркуш1!$B$2:$B$4</c:f>
              <c:numCache>
                <c:formatCode>0%</c:formatCode>
                <c:ptCount val="3"/>
                <c:pt idx="0">
                  <c:v>0.34</c:v>
                </c:pt>
                <c:pt idx="1">
                  <c:v>0.52</c:v>
                </c:pt>
                <c:pt idx="2">
                  <c:v>0.14000000000000001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99797E-D334-40CA-BAE0-F8847094707A}" type="datetimeFigureOut">
              <a:rPr lang="uk-UA" smtClean="0"/>
              <a:t>09.11.2015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8EE503-6AD7-470C-996B-27F5406507D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20714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06BA43-8486-4467-B70E-44C15D89BD31}" type="slidenum">
              <a:rPr lang="en-US">
                <a:solidFill>
                  <a:srgbClr val="000000"/>
                </a:solidFill>
              </a:rPr>
              <a:pPr/>
              <a:t>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291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087F6C-6558-498B-BC6B-F0AD15A8709C}" type="slidenum">
              <a:rPr lang="en-US">
                <a:solidFill>
                  <a:srgbClr val="000000"/>
                </a:solidFill>
              </a:rPr>
              <a:pPr/>
              <a:t>27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8057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065F6A-E94E-4B20-8FA8-CBCB7351F181}" type="slidenum">
              <a:rPr lang="en-US">
                <a:solidFill>
                  <a:srgbClr val="000000"/>
                </a:solidFill>
              </a:rPr>
              <a:pPr/>
              <a:t>28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3725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087F6C-6558-498B-BC6B-F0AD15A8709C}" type="slidenum">
              <a:rPr lang="en-US">
                <a:solidFill>
                  <a:srgbClr val="000000"/>
                </a:solidFill>
              </a:rPr>
              <a:pPr/>
              <a:t>29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9495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087F6C-6558-498B-BC6B-F0AD15A8709C}" type="slidenum">
              <a:rPr lang="en-US">
                <a:solidFill>
                  <a:srgbClr val="000000"/>
                </a:solidFill>
              </a:rPr>
              <a:pPr/>
              <a:t>30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9853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065F6A-E94E-4B20-8FA8-CBCB7351F181}" type="slidenum">
              <a:rPr lang="en-US">
                <a:solidFill>
                  <a:srgbClr val="000000"/>
                </a:solidFill>
              </a:rPr>
              <a:pPr/>
              <a:t>32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5155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087F6C-6558-498B-BC6B-F0AD15A8709C}" type="slidenum">
              <a:rPr lang="en-US">
                <a:solidFill>
                  <a:srgbClr val="000000"/>
                </a:solidFill>
              </a:rPr>
              <a:pPr/>
              <a:t>33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1322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087F6C-6558-498B-BC6B-F0AD15A8709C}" type="slidenum">
              <a:rPr lang="en-US">
                <a:solidFill>
                  <a:srgbClr val="000000"/>
                </a:solidFill>
              </a:rPr>
              <a:pPr/>
              <a:t>34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4142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065F6A-E94E-4B20-8FA8-CBCB7351F181}" type="slidenum">
              <a:rPr lang="en-US">
                <a:solidFill>
                  <a:srgbClr val="000000"/>
                </a:solidFill>
              </a:rPr>
              <a:pPr/>
              <a:t>35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535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C088F9-0330-4D26-86BE-FB2BC510B399}" type="slidenum">
              <a:rPr lang="en-US">
                <a:solidFill>
                  <a:srgbClr val="000000"/>
                </a:solidFill>
              </a:rPr>
              <a:pPr/>
              <a:t>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449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EE503-6AD7-470C-996B-27F5406507D8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7370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087F6C-6558-498B-BC6B-F0AD15A8709C}" type="slidenum">
              <a:rPr lang="en-US">
                <a:solidFill>
                  <a:srgbClr val="000000"/>
                </a:solidFill>
              </a:rPr>
              <a:pPr/>
              <a:t>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662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087F6C-6558-498B-BC6B-F0AD15A8709C}" type="slidenum">
              <a:rPr lang="en-US">
                <a:solidFill>
                  <a:srgbClr val="000000"/>
                </a:solidFill>
              </a:rPr>
              <a:pPr/>
              <a:t>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737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065F6A-E94E-4B20-8FA8-CBCB7351F181}" type="slidenum">
              <a:rPr lang="en-US">
                <a:solidFill>
                  <a:srgbClr val="000000"/>
                </a:solidFill>
              </a:rPr>
              <a:pPr/>
              <a:t>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897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3AD59F-40FB-48EF-A677-C43AF4B2A2F1}" type="slidenum">
              <a:rPr lang="en-US">
                <a:solidFill>
                  <a:srgbClr val="000000"/>
                </a:solidFill>
              </a:rPr>
              <a:pPr/>
              <a:t>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534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065F6A-E94E-4B20-8FA8-CBCB7351F181}" type="slidenum">
              <a:rPr lang="en-US">
                <a:solidFill>
                  <a:srgbClr val="000000"/>
                </a:solidFill>
              </a:rPr>
              <a:pPr/>
              <a:t>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4690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087F6C-6558-498B-BC6B-F0AD15A8709C}" type="slidenum">
              <a:rPr lang="en-US">
                <a:solidFill>
                  <a:srgbClr val="000000"/>
                </a:solidFill>
              </a:rPr>
              <a:pPr/>
              <a:t>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712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8F44-2F43-472D-80FD-4A51C9D9B08E}" type="datetimeFigureOut">
              <a:rPr lang="uk-UA" smtClean="0"/>
              <a:t>09.11.2015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95E64-3771-4CEB-8AA5-80835A0435A5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8F44-2F43-472D-80FD-4A51C9D9B08E}" type="datetimeFigureOut">
              <a:rPr lang="uk-UA" smtClean="0"/>
              <a:t>09.11.2015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95E64-3771-4CEB-8AA5-80835A0435A5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8F44-2F43-472D-80FD-4A51C9D9B08E}" type="datetimeFigureOut">
              <a:rPr lang="uk-UA" smtClean="0"/>
              <a:t>09.11.2015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95E64-3771-4CEB-8AA5-80835A0435A5}" type="slidenum">
              <a:rPr lang="uk-UA" smtClean="0"/>
              <a:t>‹№›</a:t>
            </a:fld>
            <a:endParaRPr lang="uk-UA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5334000"/>
            <a:ext cx="77724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5867400"/>
            <a:ext cx="7772400" cy="533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599521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54053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783516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2438400"/>
            <a:ext cx="3581400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581400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485795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53386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730058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9400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24052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8F44-2F43-472D-80FD-4A51C9D9B08E}" type="datetimeFigureOut">
              <a:rPr lang="uk-UA" smtClean="0"/>
              <a:t>09.11.2015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95E64-3771-4CEB-8AA5-80835A0435A5}" type="slidenum">
              <a:rPr lang="uk-UA" smtClean="0"/>
              <a:t>‹№›</a:t>
            </a:fld>
            <a:endParaRPr lang="uk-UA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282723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72549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00800" y="1417638"/>
            <a:ext cx="1828800" cy="5211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1417638"/>
            <a:ext cx="5334000" cy="5211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179911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97A341-BF8D-41AA-BE94-4B82F99BCC9E}" type="slidenum">
              <a:rPr lang="es-ES">
                <a:solidFill>
                  <a:srgbClr val="000000"/>
                </a:solidFill>
              </a:rPr>
              <a:pPr/>
              <a:t>‹№›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3904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6C7F6B-ECA8-4295-B3AE-E58B39F7D925}" type="slidenum">
              <a:rPr lang="es-ES">
                <a:solidFill>
                  <a:srgbClr val="000000"/>
                </a:solidFill>
              </a:rPr>
              <a:pPr/>
              <a:t>‹№›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0033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896603-3FA7-40E2-8DF0-CF634B999742}" type="slidenum">
              <a:rPr lang="es-ES">
                <a:solidFill>
                  <a:srgbClr val="000000"/>
                </a:solidFill>
              </a:rPr>
              <a:pPr/>
              <a:t>‹№›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0457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B03444-CE92-42C2-8275-62CAF65A9EA6}" type="slidenum">
              <a:rPr lang="es-ES">
                <a:solidFill>
                  <a:srgbClr val="000000"/>
                </a:solidFill>
              </a:rPr>
              <a:pPr/>
              <a:t>‹№›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0666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06EEF-D8AE-4AE8-9385-68062A82AAED}" type="slidenum">
              <a:rPr lang="es-ES">
                <a:solidFill>
                  <a:srgbClr val="000000"/>
                </a:solidFill>
              </a:rPr>
              <a:pPr/>
              <a:t>‹№›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023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716DA5-ABC4-44A6-BB6B-667B0C7118AA}" type="slidenum">
              <a:rPr lang="es-ES">
                <a:solidFill>
                  <a:srgbClr val="000000"/>
                </a:solidFill>
              </a:rPr>
              <a:pPr/>
              <a:t>‹№›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7136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200E3F-64F6-4D34-A12C-2A73E245AE3D}" type="slidenum">
              <a:rPr lang="es-ES">
                <a:solidFill>
                  <a:srgbClr val="000000"/>
                </a:solidFill>
              </a:rPr>
              <a:pPr/>
              <a:t>‹№›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849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8F44-2F43-472D-80FD-4A51C9D9B08E}" type="datetimeFigureOut">
              <a:rPr lang="uk-UA" smtClean="0"/>
              <a:t>09.11.2015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95E64-3771-4CEB-8AA5-80835A0435A5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AC64DB-D4CB-471B-8D7A-142B6BC4AE81}" type="slidenum">
              <a:rPr lang="es-ES">
                <a:solidFill>
                  <a:srgbClr val="000000"/>
                </a:solidFill>
              </a:rPr>
              <a:pPr/>
              <a:t>‹№›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7049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F64CA4-0EBD-4976-9618-D7DF225A6CBF}" type="slidenum">
              <a:rPr lang="es-ES">
                <a:solidFill>
                  <a:srgbClr val="000000"/>
                </a:solidFill>
              </a:rPr>
              <a:pPr/>
              <a:t>‹№›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8816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E2F4FC-CA3D-48E1-B558-45EEB18FC653}" type="slidenum">
              <a:rPr lang="es-ES">
                <a:solidFill>
                  <a:srgbClr val="000000"/>
                </a:solidFill>
              </a:rPr>
              <a:pPr/>
              <a:t>‹№›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3122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5544F1-AA2C-46DB-8A9F-751FF0C4E551}" type="slidenum">
              <a:rPr lang="es-ES">
                <a:solidFill>
                  <a:srgbClr val="000000"/>
                </a:solidFill>
              </a:rPr>
              <a:pPr/>
              <a:t>‹№›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8657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5334000"/>
            <a:ext cx="77724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5867400"/>
            <a:ext cx="7772400" cy="533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1329269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097197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051911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2438400"/>
            <a:ext cx="3581400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581400" cy="4191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975997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836075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21808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8F44-2F43-472D-80FD-4A51C9D9B08E}" type="datetimeFigureOut">
              <a:rPr lang="uk-UA" smtClean="0"/>
              <a:t>09.11.2015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95E64-3771-4CEB-8AA5-80835A0435A5}" type="slidenum">
              <a:rPr lang="uk-UA" smtClean="0"/>
              <a:t>‹№›</a:t>
            </a:fld>
            <a:endParaRPr lang="uk-U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74750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66871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297989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780524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00800" y="1417638"/>
            <a:ext cx="1828800" cy="5211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1417638"/>
            <a:ext cx="5334000" cy="5211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089255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3536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7010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4019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2743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59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8F44-2F43-472D-80FD-4A51C9D9B08E}" type="datetimeFigureOut">
              <a:rPr lang="uk-UA" smtClean="0"/>
              <a:t>09.11.2015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95E64-3771-4CEB-8AA5-80835A0435A5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6000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6269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0264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4152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7521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2A120-492C-4BEF-8BCE-E314FDE9EB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DA7AF-73F7-423A-8321-4AB909BAE7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97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8F44-2F43-472D-80FD-4A51C9D9B08E}" type="datetimeFigureOut">
              <a:rPr lang="uk-UA" smtClean="0"/>
              <a:t>09.11.2015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95E64-3771-4CEB-8AA5-80835A0435A5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8F44-2F43-472D-80FD-4A51C9D9B08E}" type="datetimeFigureOut">
              <a:rPr lang="uk-UA" smtClean="0"/>
              <a:t>09.11.2015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95E64-3771-4CEB-8AA5-80835A0435A5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8F44-2F43-472D-80FD-4A51C9D9B08E}" type="datetimeFigureOut">
              <a:rPr lang="uk-UA" smtClean="0"/>
              <a:t>09.11.2015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95E64-3771-4CEB-8AA5-80835A0435A5}" type="slidenum">
              <a:rPr lang="uk-UA" smtClean="0"/>
              <a:t>‹№›</a:t>
            </a:fld>
            <a:endParaRPr lang="uk-U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8F44-2F43-472D-80FD-4A51C9D9B08E}" type="datetimeFigureOut">
              <a:rPr lang="uk-UA" smtClean="0"/>
              <a:t>09.11.2015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95E64-3771-4CEB-8AA5-80835A0435A5}" type="slidenum">
              <a:rPr lang="uk-UA" smtClean="0"/>
              <a:t>‹№›</a:t>
            </a:fld>
            <a:endParaRPr lang="uk-U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A4E38F44-2F43-472D-80FD-4A51C9D9B08E}" type="datetimeFigureOut">
              <a:rPr lang="uk-UA" smtClean="0"/>
              <a:t>09.11.2015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E8F95E64-3771-4CEB-8AA5-80835A0435A5}" type="slidenum">
              <a:rPr lang="uk-UA" smtClean="0"/>
              <a:t>‹№›</a:t>
            </a:fld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417638"/>
            <a:ext cx="7315200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38400"/>
            <a:ext cx="73152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53450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27B186F-2578-4264-9C71-E6A1F20FB2D8}" type="slidenum">
              <a:rPr lang="es-E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‹№›</a:t>
            </a:fld>
            <a:endParaRPr lang="es-E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578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417638"/>
            <a:ext cx="7315200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38400"/>
            <a:ext cx="73152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09322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2A120-492C-4BEF-8BCE-E314FDE9EB4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09.11.2015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DA7AF-73F7-423A-8321-4AB909BAE78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Рисунок 8" descr="5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8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65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3.pn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jpeg"/><Relationship Id="rId5" Type="http://schemas.openxmlformats.org/officeDocument/2006/relationships/image" Target="../media/image13.pn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3.pn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3.pn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3.pn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1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ordArt 4"/>
          <p:cNvSpPr>
            <a:spLocks noChangeArrowheads="1" noChangeShapeType="1" noTextEdit="1"/>
          </p:cNvSpPr>
          <p:nvPr/>
        </p:nvSpPr>
        <p:spPr bwMode="auto">
          <a:xfrm>
            <a:off x="459460" y="531724"/>
            <a:ext cx="8361011" cy="2718576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uk-UA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Розсошенська гімназія</a:t>
            </a:r>
          </a:p>
        </p:txBody>
      </p:sp>
      <p:sp>
        <p:nvSpPr>
          <p:cNvPr id="8" name="WordArt 8"/>
          <p:cNvSpPr>
            <a:spLocks noChangeArrowheads="1" noChangeShapeType="1" noTextEdit="1"/>
          </p:cNvSpPr>
          <p:nvPr/>
        </p:nvSpPr>
        <p:spPr bwMode="auto">
          <a:xfrm>
            <a:off x="459461" y="4560983"/>
            <a:ext cx="8361011" cy="2089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 err="1">
                <a:ln w="19050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Monotype Corsiva" panose="03010101010201010101" pitchFamily="66" charset="0"/>
              </a:rPr>
              <a:t>Полтавської</a:t>
            </a:r>
            <a:r>
              <a:rPr lang="ru-RU" sz="3600" b="1" kern="10" dirty="0">
                <a:ln w="19050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3600" b="1" kern="10" dirty="0" err="1">
                <a:ln w="19050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Monotype Corsiva" panose="03010101010201010101" pitchFamily="66" charset="0"/>
              </a:rPr>
              <a:t>районної</a:t>
            </a:r>
            <a:r>
              <a:rPr lang="ru-RU" sz="3600" b="1" kern="10" dirty="0">
                <a:ln w="19050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Monotype Corsiva" panose="03010101010201010101" pitchFamily="66" charset="0"/>
              </a:rPr>
              <a:t> ради</a:t>
            </a:r>
          </a:p>
          <a:p>
            <a:pPr algn="ctr"/>
            <a:r>
              <a:rPr lang="ru-RU" sz="3600" b="1" kern="10" dirty="0" err="1">
                <a:ln w="19050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Monotype Corsiva" panose="03010101010201010101" pitchFamily="66" charset="0"/>
              </a:rPr>
              <a:t>Полтавської</a:t>
            </a:r>
            <a:r>
              <a:rPr lang="ru-RU" sz="3600" b="1" kern="10" dirty="0">
                <a:ln w="19050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3600" b="1" kern="10" dirty="0" err="1">
                <a:ln w="19050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990000"/>
                  </a:outerShdw>
                </a:effectLst>
                <a:latin typeface="Monotype Corsiva" panose="03010101010201010101" pitchFamily="66" charset="0"/>
              </a:rPr>
              <a:t>області</a:t>
            </a:r>
            <a:endParaRPr lang="uk-UA" sz="3600" b="1" kern="10" dirty="0">
              <a:ln w="19050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990000"/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09758"/>
            <a:ext cx="4601633" cy="34512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33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clker.com/cliparts/0/5/a/a/12085302701687075346Z_HandshakeWithBorder.svg.h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18"/>
            <a:ext cx="1752129" cy="122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45080" y="294575"/>
            <a:ext cx="6683765" cy="1280890"/>
          </a:xfrm>
        </p:spPr>
        <p:txBody>
          <a:bodyPr/>
          <a:lstStyle/>
          <a:p>
            <a:r>
              <a:rPr lang="uk-UA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Громадська організація «Народний Рух України»</a:t>
            </a:r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30" r="521"/>
          <a:stretch/>
        </p:blipFill>
        <p:spPr>
          <a:xfrm>
            <a:off x="107503" y="1892379"/>
            <a:ext cx="4262551" cy="31207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140969"/>
            <a:ext cx="4499992" cy="35283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9"/>
          <a:stretch/>
        </p:blipFill>
        <p:spPr bwMode="auto">
          <a:xfrm>
            <a:off x="1913328" y="611489"/>
            <a:ext cx="720080" cy="74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89201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clker.com/cliparts/0/5/a/a/12085302701687075346Z_HandshakeWithBorder.svg.h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18"/>
            <a:ext cx="1752129" cy="122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167844" y="200102"/>
            <a:ext cx="4212468" cy="1280890"/>
          </a:xfrm>
        </p:spPr>
        <p:txBody>
          <a:bodyPr/>
          <a:lstStyle/>
          <a:p>
            <a:r>
              <a:rPr lang="uk-UA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Відділ освіти Полтавської РДА</a:t>
            </a:r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" y="3068960"/>
            <a:ext cx="4883265" cy="36656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9"/>
          <a:stretch/>
        </p:blipFill>
        <p:spPr bwMode="auto">
          <a:xfrm>
            <a:off x="2447764" y="468183"/>
            <a:ext cx="720080" cy="74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480992"/>
            <a:ext cx="4680520" cy="35103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51141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437" y="1643929"/>
            <a:ext cx="3611297" cy="27084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 descr="http://www.clker.com/cliparts/0/5/a/a/12085302701687075346Z_HandshakeWithBorder.svg.h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18"/>
            <a:ext cx="1752129" cy="122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365970" y="217195"/>
            <a:ext cx="3888432" cy="1252728"/>
          </a:xfrm>
        </p:spPr>
        <p:txBody>
          <a:bodyPr/>
          <a:lstStyle/>
          <a:p>
            <a:r>
              <a:rPr lang="uk-UA" sz="3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Щербанівська</a:t>
            </a:r>
            <a:r>
              <a:rPr lang="uk-UA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сільська рада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8468"/>
            <a:ext cx="3822700" cy="28670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921" y="2998167"/>
            <a:ext cx="3822700" cy="28670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9"/>
          <a:stretch/>
        </p:blipFill>
        <p:spPr bwMode="auto">
          <a:xfrm>
            <a:off x="2711069" y="471195"/>
            <a:ext cx="720080" cy="74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04867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clker.com/cliparts/0/5/a/a/12085302701687075346Z_HandshakeWithBorder.svg.h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18"/>
            <a:ext cx="1752129" cy="122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915816" y="105845"/>
            <a:ext cx="5338936" cy="1252728"/>
          </a:xfrm>
        </p:spPr>
        <p:txBody>
          <a:bodyPr>
            <a:normAutofit/>
          </a:bodyPr>
          <a:lstStyle/>
          <a:p>
            <a:r>
              <a:rPr lang="uk-UA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Полтавський батальйон небайдужих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766" y="3959994"/>
            <a:ext cx="3822700" cy="2867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Объект 5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4" r="16579"/>
          <a:stretch/>
        </p:blipFill>
        <p:spPr>
          <a:xfrm>
            <a:off x="107504" y="1681030"/>
            <a:ext cx="3889515" cy="27790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386" y="1756765"/>
            <a:ext cx="3456384" cy="4608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9"/>
          <a:stretch/>
        </p:blipFill>
        <p:spPr bwMode="auto">
          <a:xfrm>
            <a:off x="2339752" y="429485"/>
            <a:ext cx="720080" cy="74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22552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clker.com/cliparts/0/5/a/a/12085302701687075346Z_HandshakeWithBorder.svg.h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18"/>
            <a:ext cx="1752129" cy="122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555776" y="84657"/>
            <a:ext cx="5410944" cy="1252728"/>
          </a:xfrm>
        </p:spPr>
        <p:txBody>
          <a:bodyPr>
            <a:normAutofit/>
          </a:bodyPr>
          <a:lstStyle/>
          <a:p>
            <a:r>
              <a:rPr lang="uk-UA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Всеукраїнська християнська організація «Нова надія»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95" y="1700808"/>
            <a:ext cx="4263114" cy="31952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263695"/>
            <a:ext cx="4353015" cy="32647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9"/>
          <a:stretch/>
        </p:blipFill>
        <p:spPr bwMode="auto">
          <a:xfrm>
            <a:off x="1949412" y="506000"/>
            <a:ext cx="720080" cy="74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614487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clker.com/cliparts/0/5/a/a/12085302701687075346Z_HandshakeWithBorder.svg.h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18"/>
            <a:ext cx="1752129" cy="122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019788" y="246533"/>
            <a:ext cx="5915000" cy="1252728"/>
          </a:xfrm>
        </p:spPr>
        <p:txBody>
          <a:bodyPr>
            <a:normAutofit fontScale="90000"/>
          </a:bodyPr>
          <a:lstStyle/>
          <a:p>
            <a:r>
              <a:rPr lang="uk-UA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Вищі навчальні заклади </a:t>
            </a:r>
            <a:r>
              <a:rPr lang="uk-UA" sz="3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м.Полтава</a:t>
            </a:r>
            <a:r>
              <a:rPr lang="uk-UA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та інших міст України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88840"/>
            <a:ext cx="4392488" cy="329436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Объект 4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29000"/>
            <a:ext cx="4392488" cy="329436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9"/>
          <a:stretch/>
        </p:blipFill>
        <p:spPr bwMode="auto">
          <a:xfrm>
            <a:off x="7906271" y="760552"/>
            <a:ext cx="720080" cy="74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762177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clker.com/cliparts/0/5/a/a/12085302701687075346Z_HandshakeWithBorder.svg.h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18"/>
            <a:ext cx="1752129" cy="122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483768" y="230982"/>
            <a:ext cx="5554960" cy="1252728"/>
          </a:xfrm>
        </p:spPr>
        <p:txBody>
          <a:bodyPr>
            <a:normAutofit/>
          </a:bodyPr>
          <a:lstStyle/>
          <a:p>
            <a:r>
              <a:rPr lang="uk-UA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Всеукраїнська організація «Червоний Хрест»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16832"/>
            <a:ext cx="4248472" cy="31863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15182"/>
            <a:ext cx="4283968" cy="32121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9"/>
          <a:stretch/>
        </p:blipFill>
        <p:spPr bwMode="auto">
          <a:xfrm>
            <a:off x="1864418" y="506000"/>
            <a:ext cx="720080" cy="74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40315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clker.com/cliparts/0/5/a/a/12085302701687075346Z_HandshakeWithBorder.svg.h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18"/>
            <a:ext cx="1752129" cy="122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339752" y="153443"/>
            <a:ext cx="6060232" cy="1252728"/>
          </a:xfrm>
        </p:spPr>
        <p:txBody>
          <a:bodyPr>
            <a:normAutofit/>
          </a:bodyPr>
          <a:lstStyle/>
          <a:p>
            <a:r>
              <a:rPr lang="uk-UA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Відділ культури і туризму Полтавської РДА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9"/>
          <a:stretch/>
        </p:blipFill>
        <p:spPr bwMode="auto">
          <a:xfrm>
            <a:off x="1979712" y="605074"/>
            <a:ext cx="720080" cy="74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7" descr="IMG_699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379" y="1654240"/>
            <a:ext cx="3668605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3" descr="DSC_070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6"/>
          <a:stretch/>
        </p:blipFill>
        <p:spPr bwMode="auto">
          <a:xfrm>
            <a:off x="50573" y="4026766"/>
            <a:ext cx="3403112" cy="273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4" descr="DSC_097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7" t="9811" r="7919" b="12882"/>
          <a:stretch/>
        </p:blipFill>
        <p:spPr bwMode="auto">
          <a:xfrm>
            <a:off x="843904" y="1304356"/>
            <a:ext cx="3773770" cy="27202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76648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4824345" y="152636"/>
            <a:ext cx="4250602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88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Послуги</a:t>
            </a:r>
            <a:endParaRPr lang="uk-UA" sz="88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Місце для вмісту 2"/>
          <p:cNvSpPr txBox="1">
            <a:spLocks/>
          </p:cNvSpPr>
          <p:nvPr/>
        </p:nvSpPr>
        <p:spPr>
          <a:xfrm>
            <a:off x="4851818" y="1196752"/>
            <a:ext cx="4058805" cy="12961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Консультаційний пункт «Довіра»</a:t>
            </a:r>
            <a:endParaRPr lang="uk-UA" sz="36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636"/>
            <a:ext cx="4716016" cy="3542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Слайд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1" b="5607"/>
          <a:stretch/>
        </p:blipFill>
        <p:spPr bwMode="auto">
          <a:xfrm>
            <a:off x="35496" y="3748451"/>
            <a:ext cx="4716016" cy="3084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151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19672" y="80889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Тренажерний зал «Атлант»</a:t>
            </a:r>
            <a:endParaRPr lang="uk-UA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3" y="761004"/>
            <a:ext cx="6535304" cy="36761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286" y="3645024"/>
            <a:ext cx="5711959" cy="32129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1320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67249">
            <a:off x="6130637" y="3664476"/>
            <a:ext cx="2447462" cy="244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67025"/>
            <a:ext cx="2781300" cy="2641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2051720" y="10127"/>
            <a:ext cx="533555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sz="2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Щороку ніжними жоржинами</a:t>
            </a:r>
          </a:p>
          <a:p>
            <a:pPr eaLnBrk="1" hangingPunct="1"/>
            <a:r>
              <a:rPr lang="uk-UA" sz="2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Гімназія нас рідна </a:t>
            </a:r>
            <a:r>
              <a:rPr lang="uk-UA" sz="28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зустріча</a:t>
            </a:r>
            <a:endParaRPr lang="uk-UA" sz="2800" b="1" dirty="0">
              <a:solidFill>
                <a:srgbClr val="000000"/>
              </a:solidFill>
              <a:latin typeface="Monotype Corsiva" panose="03010101010201010101" pitchFamily="66" charset="0"/>
            </a:endParaRPr>
          </a:p>
          <a:p>
            <a:pPr eaLnBrk="1" hangingPunct="1"/>
            <a:r>
              <a:rPr lang="uk-UA" sz="2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І </a:t>
            </a:r>
            <a:r>
              <a:rPr lang="uk-UA" sz="28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зігріва</a:t>
            </a:r>
            <a:r>
              <a:rPr lang="uk-UA" sz="2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своїми стінами,</a:t>
            </a:r>
          </a:p>
          <a:p>
            <a:pPr eaLnBrk="1" hangingPunct="1"/>
            <a:r>
              <a:rPr lang="uk-UA" sz="2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Як мати власне дитинча</a:t>
            </a:r>
            <a:r>
              <a:rPr lang="uk-UA" sz="2800" b="1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.</a:t>
            </a:r>
          </a:p>
          <a:p>
            <a:pPr eaLnBrk="1" hangingPunct="1"/>
            <a:endParaRPr lang="uk-UA" sz="2800" b="1" dirty="0">
              <a:solidFill>
                <a:srgbClr val="000000"/>
              </a:solidFill>
              <a:latin typeface="Monotype Corsiva" panose="03010101010201010101" pitchFamily="66" charset="0"/>
            </a:endParaRPr>
          </a:p>
          <a:p>
            <a:pPr eaLnBrk="1" hangingPunct="1"/>
            <a:r>
              <a:rPr lang="uk-UA" sz="2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У стінах цих радієм, плачемо,</a:t>
            </a:r>
          </a:p>
          <a:p>
            <a:pPr eaLnBrk="1" hangingPunct="1"/>
            <a:r>
              <a:rPr lang="uk-UA" sz="2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Кохаєм, боремось, ростем</a:t>
            </a:r>
          </a:p>
          <a:p>
            <a:pPr eaLnBrk="1" hangingPunct="1"/>
            <a:r>
              <a:rPr lang="uk-UA" sz="2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І гордимось своєю вдачею,</a:t>
            </a:r>
          </a:p>
          <a:p>
            <a:pPr eaLnBrk="1" hangingPunct="1"/>
            <a:r>
              <a:rPr lang="uk-UA" sz="2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Бо у </a:t>
            </a:r>
            <a:r>
              <a:rPr lang="uk-UA" sz="2800" b="1" dirty="0" err="1">
                <a:solidFill>
                  <a:srgbClr val="000000"/>
                </a:solidFill>
                <a:latin typeface="Monotype Corsiva" panose="03010101010201010101" pitchFamily="66" charset="0"/>
              </a:rPr>
              <a:t>Розсошенцях</a:t>
            </a:r>
            <a:r>
              <a:rPr lang="uk-UA" sz="2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 живем.</a:t>
            </a:r>
          </a:p>
        </p:txBody>
      </p:sp>
      <p:sp>
        <p:nvSpPr>
          <p:cNvPr id="9" name="Прямокутник 4"/>
          <p:cNvSpPr>
            <a:spLocks noChangeArrowheads="1"/>
          </p:cNvSpPr>
          <p:nvPr/>
        </p:nvSpPr>
        <p:spPr bwMode="auto">
          <a:xfrm>
            <a:off x="2051720" y="4797152"/>
            <a:ext cx="3645024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uk-UA" sz="2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Справжнісінька гімназія </a:t>
            </a:r>
          </a:p>
          <a:p>
            <a:pPr eaLnBrk="1" hangingPunct="1"/>
            <a:r>
              <a:rPr lang="uk-UA" sz="2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 Є в нашому селі,</a:t>
            </a:r>
          </a:p>
          <a:p>
            <a:pPr eaLnBrk="1" hangingPunct="1"/>
            <a:r>
              <a:rPr lang="uk-UA" sz="2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Розсошенська гімназія  - </a:t>
            </a:r>
          </a:p>
          <a:p>
            <a:pPr eaLnBrk="1" hangingPunct="1"/>
            <a:r>
              <a:rPr lang="uk-UA" sz="2800" b="1" dirty="0">
                <a:solidFill>
                  <a:srgbClr val="000000"/>
                </a:solidFill>
                <a:latin typeface="Monotype Corsiva" panose="03010101010201010101" pitchFamily="66" charset="0"/>
              </a:rPr>
              <a:t>Найкраща на Землі!</a:t>
            </a:r>
          </a:p>
        </p:txBody>
      </p:sp>
    </p:spTree>
    <p:extLst>
      <p:ext uri="{BB962C8B-B14F-4D97-AF65-F5344CB8AC3E}">
        <p14:creationId xmlns:p14="http://schemas.microsoft.com/office/powerpoint/2010/main" val="102865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79512" y="-243408"/>
            <a:ext cx="8640960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algn="ctr"/>
            <a:r>
              <a:rPr lang="uk-UA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Реалізація проекту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«Розвиток громад в Україні шляхом упровадження програми «Школа як осередок розвитку громади» </a:t>
            </a:r>
            <a:br>
              <a:rPr lang="uk-UA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b="1" i="1" dirty="0" smtClean="0">
                <a:solidFill>
                  <a:srgbClr val="000000"/>
                </a:solidFill>
              </a:rPr>
              <a:t>на базі </a:t>
            </a:r>
            <a:r>
              <a:rPr lang="uk-UA" b="1" i="1" dirty="0" err="1" smtClean="0">
                <a:solidFill>
                  <a:srgbClr val="000000"/>
                </a:solidFill>
              </a:rPr>
              <a:t>Розсошенської</a:t>
            </a:r>
            <a:r>
              <a:rPr lang="uk-UA" b="1" i="1" dirty="0" smtClean="0">
                <a:solidFill>
                  <a:srgbClr val="000000"/>
                </a:solidFill>
              </a:rPr>
              <a:t> гімназії</a:t>
            </a:r>
            <a:endParaRPr lang="uk-UA" b="1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4988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" y="332656"/>
            <a:ext cx="5508104" cy="313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algn="ctr"/>
            <a:r>
              <a:rPr lang="uk-UA" sz="3600" b="1" i="1" dirty="0" smtClean="0">
                <a:solidFill>
                  <a:schemeClr val="bg2"/>
                </a:solidFill>
                <a:latin typeface="Monotype Corsiva" panose="03010101010201010101" pitchFamily="66" charset="0"/>
              </a:rPr>
              <a:t>Проект «Створення </a:t>
            </a:r>
            <a:r>
              <a:rPr lang="uk-UA" sz="3600" b="1" i="1" dirty="0" err="1" smtClean="0">
                <a:solidFill>
                  <a:schemeClr val="bg2"/>
                </a:solidFill>
                <a:latin typeface="Monotype Corsiva" panose="03010101010201010101" pitchFamily="66" charset="0"/>
              </a:rPr>
              <a:t>велопарковок</a:t>
            </a:r>
            <a:r>
              <a:rPr lang="uk-UA" sz="3600" b="1" i="1" dirty="0" smtClean="0">
                <a:solidFill>
                  <a:schemeClr val="bg2"/>
                </a:solidFill>
                <a:latin typeface="Monotype Corsiva" panose="03010101010201010101" pitchFamily="66" charset="0"/>
              </a:rPr>
              <a:t> в селі </a:t>
            </a:r>
            <a:r>
              <a:rPr lang="uk-UA" sz="3600" b="1" i="1" dirty="0" err="1" smtClean="0">
                <a:solidFill>
                  <a:schemeClr val="bg2"/>
                </a:solidFill>
                <a:latin typeface="Monotype Corsiva" panose="03010101010201010101" pitchFamily="66" charset="0"/>
              </a:rPr>
              <a:t>Розсошенці</a:t>
            </a:r>
            <a:r>
              <a:rPr lang="uk-UA" sz="3600" b="1" i="1" dirty="0" smtClean="0">
                <a:solidFill>
                  <a:schemeClr val="bg2"/>
                </a:solidFill>
                <a:latin typeface="Monotype Corsiva" panose="03010101010201010101" pitchFamily="66" charset="0"/>
              </a:rPr>
              <a:t> для покращення комфортних умов пересування населення громади»</a:t>
            </a:r>
            <a:endParaRPr lang="uk-UA" sz="3600" b="1" i="1" dirty="0">
              <a:solidFill>
                <a:schemeClr val="bg2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5" y="23629"/>
            <a:ext cx="3558547" cy="2668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ідзаголовок 5"/>
          <p:cNvSpPr txBox="1">
            <a:spLocks/>
          </p:cNvSpPr>
          <p:nvPr/>
        </p:nvSpPr>
        <p:spPr bwMode="auto">
          <a:xfrm>
            <a:off x="1403648" y="3717032"/>
            <a:ext cx="6400800" cy="147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Термін реалізації: </a:t>
            </a:r>
          </a:p>
          <a:p>
            <a:pPr marL="0" indent="0" algn="ctr">
              <a:buNone/>
            </a:pPr>
            <a:r>
              <a:rPr lang="uk-UA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01.01.2015   - 31.12.2015</a:t>
            </a:r>
            <a:endParaRPr lang="uk-UA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51445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 3"/>
          <p:cNvSpPr/>
          <p:nvPr/>
        </p:nvSpPr>
        <p:spPr>
          <a:xfrm>
            <a:off x="2249742" y="337592"/>
            <a:ext cx="626469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i="1" dirty="0">
                <a:solidFill>
                  <a:schemeClr val="bg2"/>
                </a:solidFill>
                <a:latin typeface="Monotype Corsiva" panose="03010101010201010101" pitchFamily="66" charset="0"/>
              </a:rPr>
              <a:t>Мета </a:t>
            </a:r>
            <a:r>
              <a:rPr lang="uk-UA" sz="3600" b="1" i="1" dirty="0" smtClean="0">
                <a:solidFill>
                  <a:schemeClr val="bg2"/>
                </a:solidFill>
                <a:latin typeface="Monotype Corsiva" panose="03010101010201010101" pitchFamily="66" charset="0"/>
              </a:rPr>
              <a:t>проекту:</a:t>
            </a:r>
            <a:endParaRPr lang="uk-UA" sz="3600" dirty="0">
              <a:solidFill>
                <a:schemeClr val="bg2"/>
              </a:solidFill>
              <a:latin typeface="Monotype Corsiva" panose="03010101010201010101" pitchFamily="66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Покращення комфортних умов для пересування населення громади в межах села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Розсошенці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шляхом створення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велопарковок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поруч із соціальними об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єктами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інфраструктури.</a:t>
            </a:r>
          </a:p>
        </p:txBody>
      </p:sp>
      <p:sp>
        <p:nvSpPr>
          <p:cNvPr id="7" name="Прямокутник 4"/>
          <p:cNvSpPr/>
          <p:nvPr/>
        </p:nvSpPr>
        <p:spPr>
          <a:xfrm>
            <a:off x="2249742" y="4437112"/>
            <a:ext cx="68407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Сприяння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 мережі закладів соціальної інфраструктури в сільській місцевості.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Підтримка ініціатив із запровадження навчань та заходів спрямованих на популяризацію здорового способу життя.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483768" y="2780928"/>
            <a:ext cx="615668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передбачає виконання окремих </a:t>
            </a:r>
            <a:r>
              <a:rPr lang="uk-UA" sz="2800" b="1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завдань</a:t>
            </a:r>
            <a:r>
              <a:rPr lang="uk-UA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Стратегії регіонального розвитку Полтавської області:</a:t>
            </a:r>
          </a:p>
        </p:txBody>
      </p:sp>
    </p:spTree>
    <p:extLst>
      <p:ext uri="{BB962C8B-B14F-4D97-AF65-F5344CB8AC3E}">
        <p14:creationId xmlns:p14="http://schemas.microsoft.com/office/powerpoint/2010/main" val="34809571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23728" y="188640"/>
            <a:ext cx="511256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Партнери проекту:</a:t>
            </a:r>
          </a:p>
          <a:p>
            <a:pPr algn="ctr"/>
            <a:endParaRPr lang="uk-UA" sz="3600" dirty="0">
              <a:latin typeface="Monotype Corsiva" panose="03010101010201010101" pitchFamily="66" charset="0"/>
            </a:endParaRPr>
          </a:p>
        </p:txBody>
      </p:sp>
      <p:sp>
        <p:nvSpPr>
          <p:cNvPr id="7" name="Підзаголовок 2"/>
          <p:cNvSpPr txBox="1">
            <a:spLocks/>
          </p:cNvSpPr>
          <p:nvPr/>
        </p:nvSpPr>
        <p:spPr>
          <a:xfrm>
            <a:off x="2411760" y="4725144"/>
            <a:ext cx="6906919" cy="2740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ü"/>
            </a:pPr>
            <a:endParaRPr lang="uk-UA" sz="28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89987" y="988859"/>
            <a:ext cx="61271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uk-UA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Всеукраїнський фонд «Крок за кроком»;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326812" y="5864770"/>
            <a:ext cx="50534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uk-UA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відділ освіти Полтавської РДА;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601279" y="6342250"/>
            <a:ext cx="45045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uk-UA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Щербанівська</a:t>
            </a:r>
            <a:r>
              <a:rPr lang="uk-UA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сільська рада.</a:t>
            </a:r>
          </a:p>
        </p:txBody>
      </p:sp>
    </p:spTree>
    <p:extLst>
      <p:ext uri="{BB962C8B-B14F-4D97-AF65-F5344CB8AC3E}">
        <p14:creationId xmlns:p14="http://schemas.microsoft.com/office/powerpoint/2010/main" val="34926076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62264" y="1268761"/>
            <a:ext cx="5246240" cy="830710"/>
          </a:xfrm>
        </p:spPr>
        <p:txBody>
          <a:bodyPr>
            <a:noAutofit/>
          </a:bodyPr>
          <a:lstStyle/>
          <a:p>
            <a:pPr algn="ctr"/>
            <a:r>
              <a:rPr lang="uk-UA" sz="28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Круглий стіл із представниками громади</a:t>
            </a:r>
            <a:endParaRPr lang="uk-UA" sz="28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495271"/>
            <a:ext cx="4611520" cy="34563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33056"/>
            <a:ext cx="3240360" cy="27727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33599"/>
            <a:ext cx="3168352" cy="23757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-35346" y="30178"/>
            <a:ext cx="9217024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b="1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І етап </a:t>
            </a:r>
            <a:r>
              <a:rPr lang="uk-UA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– організаційне забезпечення проектної пропозиції</a:t>
            </a:r>
            <a:endParaRPr lang="uk-UA" dirty="0">
              <a:solidFill>
                <a:srgbClr val="00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9396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276085"/>
            <a:ext cx="4608049" cy="345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60848"/>
            <a:ext cx="4445496" cy="333412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467544" y="116632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algn="ctr"/>
            <a:r>
              <a:rPr lang="uk-UA" sz="40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Соціологічне опитування «Чи потрібні </a:t>
            </a:r>
            <a:r>
              <a:rPr lang="uk-UA" sz="4000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велопарковки</a:t>
            </a:r>
            <a:r>
              <a:rPr lang="uk-UA" sz="40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у </a:t>
            </a:r>
            <a:r>
              <a:rPr lang="uk-UA" sz="4000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с.Розсошенці</a:t>
            </a:r>
            <a:r>
              <a:rPr lang="uk-UA" sz="40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?»</a:t>
            </a:r>
            <a:endParaRPr lang="uk-UA" sz="4000" b="1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261007"/>
            <a:ext cx="4608049" cy="345603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2996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Місце для вмісту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2897068"/>
              </p:ext>
            </p:extLst>
          </p:nvPr>
        </p:nvGraphicFramePr>
        <p:xfrm>
          <a:off x="395536" y="692696"/>
          <a:ext cx="8545440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563477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Місце для вмісту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7687957"/>
              </p:ext>
            </p:extLst>
          </p:nvPr>
        </p:nvGraphicFramePr>
        <p:xfrm>
          <a:off x="179512" y="404664"/>
          <a:ext cx="8568952" cy="4886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41452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88640"/>
            <a:ext cx="8100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000000"/>
                </a:solidFill>
                <a:latin typeface="Monotype Corsiva" panose="03010101010201010101" pitchFamily="66" charset="0"/>
                <a:ea typeface="+mj-ea"/>
                <a:cs typeface="+mj-cs"/>
              </a:rPr>
              <a:t>ІІ етап – </a:t>
            </a:r>
            <a:r>
              <a:rPr lang="uk-UA" sz="4000" dirty="0">
                <a:solidFill>
                  <a:srgbClr val="000000"/>
                </a:solidFill>
                <a:latin typeface="Monotype Corsiva" panose="03010101010201010101" pitchFamily="66" charset="0"/>
                <a:ea typeface="+mj-ea"/>
                <a:cs typeface="+mj-cs"/>
              </a:rPr>
              <a:t>підготовка конструкції </a:t>
            </a:r>
            <a:r>
              <a:rPr lang="uk-UA" sz="4000" dirty="0" smtClean="0">
                <a:solidFill>
                  <a:srgbClr val="000000"/>
                </a:solidFill>
                <a:latin typeface="Monotype Corsiva" panose="03010101010201010101" pitchFamily="66" charset="0"/>
                <a:ea typeface="+mj-ea"/>
                <a:cs typeface="+mj-cs"/>
              </a:rPr>
              <a:t>та</a:t>
            </a:r>
          </a:p>
          <a:p>
            <a:r>
              <a:rPr lang="uk-UA" sz="4000" dirty="0">
                <a:solidFill>
                  <a:srgbClr val="000000"/>
                </a:solidFill>
                <a:latin typeface="Monotype Corsiva" panose="03010101010201010101" pitchFamily="66" charset="0"/>
                <a:ea typeface="+mj-ea"/>
                <a:cs typeface="+mj-cs"/>
              </a:rPr>
              <a:t> </a:t>
            </a:r>
            <a:r>
              <a:rPr lang="uk-UA" sz="4000" dirty="0" smtClean="0">
                <a:solidFill>
                  <a:srgbClr val="000000"/>
                </a:solidFill>
                <a:latin typeface="Monotype Corsiva" panose="03010101010201010101" pitchFamily="66" charset="0"/>
                <a:ea typeface="+mj-ea"/>
                <a:cs typeface="+mj-cs"/>
              </a:rPr>
              <a:t>                території </a:t>
            </a:r>
            <a:r>
              <a:rPr lang="uk-UA" sz="4000" dirty="0">
                <a:solidFill>
                  <a:srgbClr val="000000"/>
                </a:solidFill>
                <a:latin typeface="Monotype Corsiva" panose="03010101010201010101" pitchFamily="66" charset="0"/>
                <a:ea typeface="+mj-ea"/>
                <a:cs typeface="+mj-cs"/>
              </a:rPr>
              <a:t>для </a:t>
            </a:r>
            <a:r>
              <a:rPr lang="uk-UA" sz="4000" dirty="0" err="1">
                <a:solidFill>
                  <a:srgbClr val="000000"/>
                </a:solidFill>
                <a:latin typeface="Monotype Corsiva" panose="03010101010201010101" pitchFamily="66" charset="0"/>
                <a:ea typeface="+mj-ea"/>
                <a:cs typeface="+mj-cs"/>
              </a:rPr>
              <a:t>велопарковок</a:t>
            </a:r>
            <a:endParaRPr lang="uk-UA" sz="4000" dirty="0">
              <a:solidFill>
                <a:srgbClr val="000000"/>
              </a:solidFill>
              <a:latin typeface="Monotype Corsiva" panose="03010101010201010101" pitchFamily="66" charset="0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3688" y="3797120"/>
            <a:ext cx="4014721" cy="3011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2040" y="1525005"/>
            <a:ext cx="4014721" cy="3011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01630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7" y="1606"/>
            <a:ext cx="4559403" cy="3419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4524" y="3313974"/>
            <a:ext cx="4648142" cy="34861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92739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1"/>
          <p:cNvGrpSpPr/>
          <p:nvPr/>
        </p:nvGrpSpPr>
        <p:grpSpPr>
          <a:xfrm>
            <a:off x="107504" y="2240320"/>
            <a:ext cx="9036496" cy="3816424"/>
            <a:chOff x="323850" y="1552575"/>
            <a:chExt cx="8497092" cy="4249738"/>
          </a:xfrm>
          <a:effectLst>
            <a:outerShdw blurRad="228600" dir="18900000" sy="23000" kx="-1200000" algn="bl" rotWithShape="0">
              <a:prstClr val="black">
                <a:alpha val="20000"/>
              </a:prstClr>
            </a:outerShdw>
            <a:reflection blurRad="177800" stA="23000" endPos="38500" dist="101600" dir="5400000" sy="-100000" algn="bl" rotWithShape="0"/>
          </a:effectLst>
        </p:grpSpPr>
        <p:sp>
          <p:nvSpPr>
            <p:cNvPr id="5" name="AutoShape 20"/>
            <p:cNvSpPr>
              <a:spLocks noChangeArrowheads="1"/>
            </p:cNvSpPr>
            <p:nvPr/>
          </p:nvSpPr>
          <p:spPr bwMode="gray">
            <a:xfrm>
              <a:off x="323850" y="1552575"/>
              <a:ext cx="8497092" cy="4249738"/>
            </a:xfrm>
            <a:prstGeom prst="homePlate">
              <a:avLst>
                <a:gd name="adj" fmla="val 20359"/>
              </a:avLst>
            </a:prstGeom>
            <a:solidFill>
              <a:srgbClr val="FFFFFF"/>
            </a:solidFill>
            <a:ln w="12700" algn="ctr">
              <a:solidFill>
                <a:srgbClr val="DDDDDD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288000" tIns="0" rIns="0" bIns="0" anchor="ctr"/>
            <a:lstStyle/>
            <a:p>
              <a:pPr marL="190500" marR="0" lvl="0" indent="-190500" defTabSz="91440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40000"/>
                </a:spcAft>
                <a:buClr>
                  <a:srgbClr val="FFFFFF"/>
                </a:buClr>
                <a:buSzTx/>
                <a:buFontTx/>
                <a:buNone/>
                <a:tabLst/>
                <a:defRPr/>
              </a:pPr>
              <a:endParaRPr kumimoji="0" lang="de-DE" sz="2000" b="1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" name="Eingekerbter Richtungspfeil 14"/>
            <p:cNvSpPr/>
            <p:nvPr/>
          </p:nvSpPr>
          <p:spPr bwMode="gray">
            <a:xfrm>
              <a:off x="2946793" y="1654629"/>
              <a:ext cx="3191554" cy="4031959"/>
            </a:xfrm>
            <a:prstGeom prst="chevron">
              <a:avLst>
                <a:gd name="adj" fmla="val 25230"/>
              </a:avLst>
            </a:prstGeom>
            <a:solidFill>
              <a:srgbClr val="2A79FF">
                <a:lumMod val="40000"/>
                <a:lumOff val="60000"/>
              </a:srgbClr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>
              <a:outerShdw blurRad="127000" dist="63500" dir="2700000" algn="ctr" rotWithShape="0">
                <a:sysClr val="windowText" lastClr="000000">
                  <a:alpha val="40000"/>
                </a:sysClr>
              </a:outerShdw>
            </a:effectLst>
          </p:spPr>
          <p:txBody>
            <a:bodyPr wrap="none" anchor="ctr"/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kumimoji="0" lang="en-US" sz="1600" b="0" i="0" u="none" strike="noStrike" kern="0" cap="none" spc="0" normalizeH="0" baseline="0" noProof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" name="_color1"/>
            <p:cNvSpPr>
              <a:spLocks noChangeArrowheads="1"/>
            </p:cNvSpPr>
            <p:nvPr/>
          </p:nvSpPr>
          <p:spPr bwMode="gray">
            <a:xfrm>
              <a:off x="423516" y="1655792"/>
              <a:ext cx="3188335" cy="4030905"/>
            </a:xfrm>
            <a:prstGeom prst="homePlate">
              <a:avLst>
                <a:gd name="adj" fmla="val 25000"/>
              </a:avLst>
            </a:prstGeom>
            <a:solidFill>
              <a:srgbClr val="FFFFFF"/>
            </a:soli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180000" tIns="0" rIns="144000" bIns="0" anchor="ctr"/>
            <a:lstStyle/>
            <a:p>
              <a:pPr marR="0" lvl="0" defTabSz="91440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969696"/>
                </a:buClr>
                <a:buSzTx/>
                <a:tabLst/>
                <a:defRPr/>
              </a:pPr>
              <a:endParaRPr kumimoji="0" lang="en-US" sz="1600" b="0" i="0" u="none" strike="noStrike" kern="0" cap="none" spc="0" normalizeH="0" baseline="0" noProof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" name="Eingekerbter Richtungspfeil 15"/>
            <p:cNvSpPr/>
            <p:nvPr/>
          </p:nvSpPr>
          <p:spPr bwMode="gray">
            <a:xfrm>
              <a:off x="5490891" y="1654629"/>
              <a:ext cx="3191554" cy="4031959"/>
            </a:xfrm>
            <a:prstGeom prst="chevron">
              <a:avLst>
                <a:gd name="adj" fmla="val 25230"/>
              </a:avLst>
            </a:prstGeom>
            <a:gradFill>
              <a:gsLst>
                <a:gs pos="0">
                  <a:srgbClr val="2A79FF"/>
                </a:gs>
                <a:gs pos="100000">
                  <a:srgbClr val="2A79FF">
                    <a:lumMod val="50000"/>
                  </a:srgbClr>
                </a:gs>
              </a:gsLst>
              <a:lin ang="5400000" scaled="0"/>
            </a:gradFill>
            <a:ln w="9525">
              <a:solidFill>
                <a:srgbClr val="FFFFFF"/>
              </a:solidFill>
              <a:miter lim="800000"/>
              <a:headEnd/>
              <a:tailEnd/>
            </a:ln>
            <a:effectLst>
              <a:outerShdw blurRad="127000" dist="63500" dir="2700000" algn="ctr" rotWithShape="0">
                <a:sysClr val="windowText" lastClr="000000">
                  <a:alpha val="40000"/>
                </a:sysClr>
              </a:outerShdw>
            </a:effectLst>
          </p:spPr>
          <p:txBody>
            <a:bodyPr wrap="none" anchor="ctr"/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kumimoji="0" lang="en-US" sz="1600" b="0" i="0" u="none" strike="noStrike" kern="0" cap="none" spc="0" normalizeH="0" baseline="0" noProof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sp>
        <p:nvSpPr>
          <p:cNvPr id="9" name="Заголовок 2"/>
          <p:cNvSpPr>
            <a:spLocks noGrp="1"/>
          </p:cNvSpPr>
          <p:nvPr>
            <p:ph type="title"/>
          </p:nvPr>
        </p:nvSpPr>
        <p:spPr>
          <a:xfrm>
            <a:off x="25618" y="260648"/>
            <a:ext cx="8229600" cy="1252728"/>
          </a:xfrm>
        </p:spPr>
        <p:txBody>
          <a:bodyPr>
            <a:noAutofit/>
          </a:bodyPr>
          <a:lstStyle/>
          <a:p>
            <a:r>
              <a:rPr lang="uk-UA" sz="4800" b="1" dirty="0" smtClean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Monotype Corsiva" panose="03010101010201010101" pitchFamily="66" charset="0"/>
              </a:rPr>
              <a:t>Трансформація </a:t>
            </a:r>
            <a:br>
              <a:rPr lang="uk-UA" sz="4800" b="1" dirty="0" smtClean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Monotype Corsiva" panose="03010101010201010101" pitchFamily="66" charset="0"/>
              </a:rPr>
            </a:br>
            <a:r>
              <a:rPr lang="uk-UA" sz="4800" b="1" dirty="0" smtClean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Monotype Corsiva" panose="03010101010201010101" pitchFamily="66" charset="0"/>
              </a:rPr>
              <a:t>навчального закладу</a:t>
            </a:r>
            <a:endParaRPr lang="uk-UA" sz="4800" b="1" dirty="0">
              <a:ln>
                <a:solidFill>
                  <a:srgbClr val="FFFF00"/>
                </a:solidFill>
              </a:ln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grpSp>
        <p:nvGrpSpPr>
          <p:cNvPr id="10" name="Gruppieren 36"/>
          <p:cNvGrpSpPr/>
          <p:nvPr/>
        </p:nvGrpSpPr>
        <p:grpSpPr bwMode="gray">
          <a:xfrm>
            <a:off x="2818432" y="1836637"/>
            <a:ext cx="3647756" cy="4268790"/>
            <a:chOff x="1620888" y="-15875"/>
            <a:chExt cx="5921325" cy="6929439"/>
          </a:xfrm>
        </p:grpSpPr>
        <p:sp>
          <p:nvSpPr>
            <p:cNvPr id="11" name="Freeform 6"/>
            <p:cNvSpPr>
              <a:spLocks/>
            </p:cNvSpPr>
            <p:nvPr/>
          </p:nvSpPr>
          <p:spPr bwMode="gray">
            <a:xfrm>
              <a:off x="1620888" y="2162176"/>
              <a:ext cx="2314576" cy="31496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4" y="136"/>
                </a:cxn>
                <a:cxn ang="0">
                  <a:pos x="514" y="302"/>
                </a:cxn>
                <a:cxn ang="0">
                  <a:pos x="571" y="490"/>
                </a:cxn>
                <a:cxn ang="0">
                  <a:pos x="617" y="840"/>
                </a:cxn>
                <a:cxn ang="0">
                  <a:pos x="468" y="589"/>
                </a:cxn>
                <a:cxn ang="0">
                  <a:pos x="215" y="493"/>
                </a:cxn>
                <a:cxn ang="0">
                  <a:pos x="92" y="256"/>
                </a:cxn>
                <a:cxn ang="0">
                  <a:pos x="0" y="0"/>
                </a:cxn>
              </a:cxnLst>
              <a:rect l="0" t="0" r="r" b="b"/>
              <a:pathLst>
                <a:path w="617" h="840">
                  <a:moveTo>
                    <a:pt x="0" y="0"/>
                  </a:moveTo>
                  <a:cubicBezTo>
                    <a:pt x="59" y="59"/>
                    <a:pt x="55" y="61"/>
                    <a:pt x="234" y="136"/>
                  </a:cubicBezTo>
                  <a:cubicBezTo>
                    <a:pt x="414" y="210"/>
                    <a:pt x="486" y="269"/>
                    <a:pt x="514" y="302"/>
                  </a:cubicBezTo>
                  <a:cubicBezTo>
                    <a:pt x="541" y="335"/>
                    <a:pt x="569" y="408"/>
                    <a:pt x="571" y="490"/>
                  </a:cubicBezTo>
                  <a:cubicBezTo>
                    <a:pt x="572" y="572"/>
                    <a:pt x="598" y="668"/>
                    <a:pt x="617" y="840"/>
                  </a:cubicBezTo>
                  <a:cubicBezTo>
                    <a:pt x="579" y="700"/>
                    <a:pt x="529" y="607"/>
                    <a:pt x="468" y="589"/>
                  </a:cubicBezTo>
                  <a:cubicBezTo>
                    <a:pt x="408" y="571"/>
                    <a:pt x="292" y="544"/>
                    <a:pt x="215" y="493"/>
                  </a:cubicBezTo>
                  <a:cubicBezTo>
                    <a:pt x="138" y="442"/>
                    <a:pt x="95" y="353"/>
                    <a:pt x="92" y="256"/>
                  </a:cubicBezTo>
                  <a:cubicBezTo>
                    <a:pt x="88" y="160"/>
                    <a:pt x="74" y="103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76923C"/>
                </a:gs>
                <a:gs pos="100000">
                  <a:srgbClr val="B1CA7E"/>
                </a:gs>
              </a:gsLst>
              <a:lin ang="0" scaled="1"/>
              <a:tileRect/>
            </a:gradFill>
            <a:ln w="15875" cap="flat">
              <a:noFill/>
              <a:prstDash val="solid"/>
              <a:miter lim="800000"/>
              <a:headEnd/>
              <a:tailEnd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gray">
            <a:xfrm>
              <a:off x="3990975" y="2533650"/>
              <a:ext cx="3551238" cy="1905000"/>
            </a:xfrm>
            <a:custGeom>
              <a:avLst/>
              <a:gdLst/>
              <a:ahLst/>
              <a:cxnLst>
                <a:cxn ang="0">
                  <a:pos x="53" y="382"/>
                </a:cxn>
                <a:cxn ang="0">
                  <a:pos x="111" y="214"/>
                </a:cxn>
                <a:cxn ang="0">
                  <a:pos x="327" y="43"/>
                </a:cxn>
                <a:cxn ang="0">
                  <a:pos x="610" y="4"/>
                </a:cxn>
                <a:cxn ang="0">
                  <a:pos x="829" y="56"/>
                </a:cxn>
                <a:cxn ang="0">
                  <a:pos x="947" y="71"/>
                </a:cxn>
                <a:cxn ang="0">
                  <a:pos x="564" y="119"/>
                </a:cxn>
                <a:cxn ang="0">
                  <a:pos x="205" y="211"/>
                </a:cxn>
                <a:cxn ang="0">
                  <a:pos x="19" y="508"/>
                </a:cxn>
                <a:cxn ang="0">
                  <a:pos x="53" y="382"/>
                </a:cxn>
              </a:cxnLst>
              <a:rect l="0" t="0" r="r" b="b"/>
              <a:pathLst>
                <a:path w="947" h="508">
                  <a:moveTo>
                    <a:pt x="53" y="382"/>
                  </a:moveTo>
                  <a:cubicBezTo>
                    <a:pt x="71" y="328"/>
                    <a:pt x="81" y="259"/>
                    <a:pt x="111" y="214"/>
                  </a:cubicBezTo>
                  <a:cubicBezTo>
                    <a:pt x="140" y="169"/>
                    <a:pt x="219" y="77"/>
                    <a:pt x="327" y="43"/>
                  </a:cubicBezTo>
                  <a:cubicBezTo>
                    <a:pt x="436" y="8"/>
                    <a:pt x="546" y="0"/>
                    <a:pt x="610" y="4"/>
                  </a:cubicBezTo>
                  <a:cubicBezTo>
                    <a:pt x="718" y="11"/>
                    <a:pt x="767" y="44"/>
                    <a:pt x="829" y="56"/>
                  </a:cubicBezTo>
                  <a:cubicBezTo>
                    <a:pt x="890" y="67"/>
                    <a:pt x="933" y="80"/>
                    <a:pt x="947" y="71"/>
                  </a:cubicBezTo>
                  <a:cubicBezTo>
                    <a:pt x="921" y="88"/>
                    <a:pt x="645" y="134"/>
                    <a:pt x="564" y="119"/>
                  </a:cubicBezTo>
                  <a:cubicBezTo>
                    <a:pt x="483" y="103"/>
                    <a:pt x="283" y="164"/>
                    <a:pt x="205" y="211"/>
                  </a:cubicBezTo>
                  <a:cubicBezTo>
                    <a:pt x="127" y="259"/>
                    <a:pt x="21" y="497"/>
                    <a:pt x="19" y="508"/>
                  </a:cubicBezTo>
                  <a:cubicBezTo>
                    <a:pt x="0" y="493"/>
                    <a:pt x="46" y="401"/>
                    <a:pt x="53" y="38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76923C"/>
                </a:gs>
                <a:gs pos="100000">
                  <a:srgbClr val="B1CA7E"/>
                </a:gs>
              </a:gsLst>
              <a:lin ang="10800000" scaled="1"/>
              <a:tileRect/>
            </a:gradFill>
            <a:ln w="15875" cap="flat">
              <a:noFill/>
              <a:prstDash val="solid"/>
              <a:miter lim="800000"/>
              <a:headEnd/>
              <a:tailEnd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gray">
            <a:xfrm>
              <a:off x="3473450" y="-15875"/>
              <a:ext cx="1536700" cy="2763838"/>
            </a:xfrm>
            <a:custGeom>
              <a:avLst/>
              <a:gdLst/>
              <a:ahLst/>
              <a:cxnLst>
                <a:cxn ang="0">
                  <a:pos x="128" y="726"/>
                </a:cxn>
                <a:cxn ang="0">
                  <a:pos x="200" y="659"/>
                </a:cxn>
                <a:cxn ang="0">
                  <a:pos x="279" y="572"/>
                </a:cxn>
                <a:cxn ang="0">
                  <a:pos x="333" y="499"/>
                </a:cxn>
                <a:cxn ang="0">
                  <a:pos x="393" y="320"/>
                </a:cxn>
                <a:cxn ang="0">
                  <a:pos x="169" y="84"/>
                </a:cxn>
                <a:cxn ang="0">
                  <a:pos x="0" y="0"/>
                </a:cxn>
                <a:cxn ang="0">
                  <a:pos x="40" y="85"/>
                </a:cxn>
                <a:cxn ang="0">
                  <a:pos x="60" y="211"/>
                </a:cxn>
                <a:cxn ang="0">
                  <a:pos x="32" y="374"/>
                </a:cxn>
                <a:cxn ang="0">
                  <a:pos x="82" y="699"/>
                </a:cxn>
                <a:cxn ang="0">
                  <a:pos x="128" y="726"/>
                </a:cxn>
              </a:cxnLst>
              <a:rect l="0" t="0" r="r" b="b"/>
              <a:pathLst>
                <a:path w="410" h="737">
                  <a:moveTo>
                    <a:pt x="128" y="726"/>
                  </a:moveTo>
                  <a:cubicBezTo>
                    <a:pt x="151" y="711"/>
                    <a:pt x="175" y="685"/>
                    <a:pt x="200" y="659"/>
                  </a:cubicBezTo>
                  <a:cubicBezTo>
                    <a:pt x="226" y="633"/>
                    <a:pt x="254" y="586"/>
                    <a:pt x="279" y="572"/>
                  </a:cubicBezTo>
                  <a:cubicBezTo>
                    <a:pt x="304" y="558"/>
                    <a:pt x="321" y="528"/>
                    <a:pt x="333" y="499"/>
                  </a:cubicBezTo>
                  <a:cubicBezTo>
                    <a:pt x="344" y="469"/>
                    <a:pt x="410" y="397"/>
                    <a:pt x="393" y="320"/>
                  </a:cubicBezTo>
                  <a:cubicBezTo>
                    <a:pt x="376" y="243"/>
                    <a:pt x="289" y="120"/>
                    <a:pt x="169" y="84"/>
                  </a:cubicBezTo>
                  <a:cubicBezTo>
                    <a:pt x="48" y="49"/>
                    <a:pt x="15" y="18"/>
                    <a:pt x="0" y="0"/>
                  </a:cubicBezTo>
                  <a:cubicBezTo>
                    <a:pt x="25" y="40"/>
                    <a:pt x="34" y="70"/>
                    <a:pt x="40" y="85"/>
                  </a:cubicBezTo>
                  <a:cubicBezTo>
                    <a:pt x="47" y="100"/>
                    <a:pt x="74" y="193"/>
                    <a:pt x="60" y="211"/>
                  </a:cubicBezTo>
                  <a:cubicBezTo>
                    <a:pt x="47" y="229"/>
                    <a:pt x="18" y="359"/>
                    <a:pt x="32" y="374"/>
                  </a:cubicBezTo>
                  <a:cubicBezTo>
                    <a:pt x="46" y="389"/>
                    <a:pt x="86" y="683"/>
                    <a:pt x="82" y="699"/>
                  </a:cubicBezTo>
                  <a:cubicBezTo>
                    <a:pt x="77" y="715"/>
                    <a:pt x="110" y="737"/>
                    <a:pt x="128" y="72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76923C"/>
                </a:gs>
                <a:gs pos="100000">
                  <a:srgbClr val="B1CA7E"/>
                </a:gs>
              </a:gsLst>
              <a:lin ang="0" scaled="1"/>
              <a:tileRect/>
            </a:gradFill>
            <a:ln w="15875" cap="flat">
              <a:noFill/>
              <a:prstDash val="solid"/>
              <a:miter lim="800000"/>
              <a:headEnd/>
              <a:tailEnd/>
            </a:ln>
            <a:effectLst>
              <a:innerShdw blurRad="127000" dist="50800" dir="8100000">
                <a:prstClr val="black">
                  <a:alpha val="92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gray">
            <a:xfrm>
              <a:off x="4002088" y="2800350"/>
              <a:ext cx="3540125" cy="1698625"/>
            </a:xfrm>
            <a:custGeom>
              <a:avLst/>
              <a:gdLst/>
              <a:ahLst/>
              <a:cxnLst>
                <a:cxn ang="0">
                  <a:pos x="50" y="311"/>
                </a:cxn>
                <a:cxn ang="0">
                  <a:pos x="194" y="125"/>
                </a:cxn>
                <a:cxn ang="0">
                  <a:pos x="486" y="15"/>
                </a:cxn>
                <a:cxn ang="0">
                  <a:pos x="752" y="36"/>
                </a:cxn>
                <a:cxn ang="0">
                  <a:pos x="944" y="0"/>
                </a:cxn>
                <a:cxn ang="0">
                  <a:pos x="701" y="138"/>
                </a:cxn>
                <a:cxn ang="0">
                  <a:pos x="463" y="200"/>
                </a:cxn>
                <a:cxn ang="0">
                  <a:pos x="167" y="247"/>
                </a:cxn>
                <a:cxn ang="0">
                  <a:pos x="16" y="437"/>
                </a:cxn>
                <a:cxn ang="0">
                  <a:pos x="50" y="311"/>
                </a:cxn>
              </a:cxnLst>
              <a:rect l="0" t="0" r="r" b="b"/>
              <a:pathLst>
                <a:path w="944" h="453">
                  <a:moveTo>
                    <a:pt x="50" y="311"/>
                  </a:moveTo>
                  <a:cubicBezTo>
                    <a:pt x="73" y="268"/>
                    <a:pt x="109" y="193"/>
                    <a:pt x="194" y="125"/>
                  </a:cubicBezTo>
                  <a:cubicBezTo>
                    <a:pt x="280" y="56"/>
                    <a:pt x="419" y="13"/>
                    <a:pt x="486" y="15"/>
                  </a:cubicBezTo>
                  <a:cubicBezTo>
                    <a:pt x="554" y="18"/>
                    <a:pt x="704" y="34"/>
                    <a:pt x="752" y="36"/>
                  </a:cubicBezTo>
                  <a:cubicBezTo>
                    <a:pt x="800" y="37"/>
                    <a:pt x="918" y="8"/>
                    <a:pt x="944" y="0"/>
                  </a:cubicBezTo>
                  <a:cubicBezTo>
                    <a:pt x="903" y="41"/>
                    <a:pt x="760" y="112"/>
                    <a:pt x="701" y="138"/>
                  </a:cubicBezTo>
                  <a:cubicBezTo>
                    <a:pt x="643" y="164"/>
                    <a:pt x="561" y="211"/>
                    <a:pt x="463" y="200"/>
                  </a:cubicBezTo>
                  <a:cubicBezTo>
                    <a:pt x="366" y="189"/>
                    <a:pt x="228" y="180"/>
                    <a:pt x="167" y="247"/>
                  </a:cubicBezTo>
                  <a:cubicBezTo>
                    <a:pt x="107" y="313"/>
                    <a:pt x="31" y="422"/>
                    <a:pt x="16" y="437"/>
                  </a:cubicBezTo>
                  <a:cubicBezTo>
                    <a:pt x="0" y="453"/>
                    <a:pt x="40" y="329"/>
                    <a:pt x="50" y="31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76923C"/>
                </a:gs>
                <a:gs pos="100000">
                  <a:srgbClr val="B1CA7E"/>
                </a:gs>
              </a:gsLst>
              <a:lin ang="0" scaled="1"/>
              <a:tileRect/>
            </a:gradFill>
            <a:ln w="15875" cap="flat">
              <a:noFill/>
              <a:prstDash val="solid"/>
              <a:miter lim="800000"/>
              <a:headEnd/>
              <a:tailEnd/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gray">
            <a:xfrm>
              <a:off x="2794000" y="-15875"/>
              <a:ext cx="1057275" cy="2954338"/>
            </a:xfrm>
            <a:custGeom>
              <a:avLst/>
              <a:gdLst/>
              <a:ahLst/>
              <a:cxnLst>
                <a:cxn ang="0">
                  <a:pos x="267" y="774"/>
                </a:cxn>
                <a:cxn ang="0">
                  <a:pos x="102" y="517"/>
                </a:cxn>
                <a:cxn ang="0">
                  <a:pos x="80" y="213"/>
                </a:cxn>
                <a:cxn ang="0">
                  <a:pos x="181" y="0"/>
                </a:cxn>
                <a:cxn ang="0">
                  <a:pos x="263" y="181"/>
                </a:cxn>
                <a:cxn ang="0">
                  <a:pos x="225" y="362"/>
                </a:cxn>
                <a:cxn ang="0">
                  <a:pos x="282" y="565"/>
                </a:cxn>
                <a:cxn ang="0">
                  <a:pos x="269" y="705"/>
                </a:cxn>
                <a:cxn ang="0">
                  <a:pos x="267" y="774"/>
                </a:cxn>
              </a:cxnLst>
              <a:rect l="0" t="0" r="r" b="b"/>
              <a:pathLst>
                <a:path w="282" h="788">
                  <a:moveTo>
                    <a:pt x="267" y="774"/>
                  </a:moveTo>
                  <a:cubicBezTo>
                    <a:pt x="243" y="724"/>
                    <a:pt x="146" y="569"/>
                    <a:pt x="102" y="517"/>
                  </a:cubicBezTo>
                  <a:cubicBezTo>
                    <a:pt x="58" y="465"/>
                    <a:pt x="0" y="336"/>
                    <a:pt x="80" y="213"/>
                  </a:cubicBezTo>
                  <a:cubicBezTo>
                    <a:pt x="160" y="90"/>
                    <a:pt x="185" y="54"/>
                    <a:pt x="181" y="0"/>
                  </a:cubicBezTo>
                  <a:cubicBezTo>
                    <a:pt x="203" y="20"/>
                    <a:pt x="272" y="121"/>
                    <a:pt x="263" y="181"/>
                  </a:cubicBezTo>
                  <a:cubicBezTo>
                    <a:pt x="253" y="241"/>
                    <a:pt x="201" y="305"/>
                    <a:pt x="225" y="362"/>
                  </a:cubicBezTo>
                  <a:cubicBezTo>
                    <a:pt x="249" y="419"/>
                    <a:pt x="281" y="519"/>
                    <a:pt x="282" y="565"/>
                  </a:cubicBezTo>
                  <a:cubicBezTo>
                    <a:pt x="282" y="609"/>
                    <a:pt x="275" y="679"/>
                    <a:pt x="269" y="705"/>
                  </a:cubicBezTo>
                  <a:cubicBezTo>
                    <a:pt x="264" y="728"/>
                    <a:pt x="274" y="788"/>
                    <a:pt x="267" y="774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76923C"/>
                </a:gs>
                <a:gs pos="100000">
                  <a:srgbClr val="B1CA7E"/>
                </a:gs>
              </a:gsLst>
              <a:lin ang="0" scaled="1"/>
              <a:tileRect/>
            </a:gradFill>
            <a:ln w="158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gray">
            <a:xfrm>
              <a:off x="2033589" y="2008189"/>
              <a:ext cx="4203700" cy="4905375"/>
            </a:xfrm>
            <a:custGeom>
              <a:avLst/>
              <a:gdLst/>
              <a:ahLst/>
              <a:cxnLst>
                <a:cxn ang="0">
                  <a:pos x="1113" y="1106"/>
                </a:cxn>
                <a:cxn ang="0">
                  <a:pos x="770" y="1147"/>
                </a:cxn>
                <a:cxn ang="0">
                  <a:pos x="600" y="1059"/>
                </a:cxn>
                <a:cxn ang="0">
                  <a:pos x="564" y="919"/>
                </a:cxn>
                <a:cxn ang="0">
                  <a:pos x="545" y="818"/>
                </a:cxn>
                <a:cxn ang="0">
                  <a:pos x="541" y="648"/>
                </a:cxn>
                <a:cxn ang="0">
                  <a:pos x="581" y="390"/>
                </a:cxn>
                <a:cxn ang="0">
                  <a:pos x="518" y="219"/>
                </a:cxn>
                <a:cxn ang="0">
                  <a:pos x="500" y="76"/>
                </a:cxn>
                <a:cxn ang="0">
                  <a:pos x="484" y="41"/>
                </a:cxn>
                <a:cxn ang="0">
                  <a:pos x="467" y="182"/>
                </a:cxn>
                <a:cxn ang="0">
                  <a:pos x="521" y="399"/>
                </a:cxn>
                <a:cxn ang="0">
                  <a:pos x="488" y="629"/>
                </a:cxn>
                <a:cxn ang="0">
                  <a:pos x="511" y="941"/>
                </a:cxn>
                <a:cxn ang="0">
                  <a:pos x="452" y="1066"/>
                </a:cxn>
                <a:cxn ang="0">
                  <a:pos x="244" y="1152"/>
                </a:cxn>
                <a:cxn ang="0">
                  <a:pos x="15" y="1197"/>
                </a:cxn>
                <a:cxn ang="0">
                  <a:pos x="511" y="1074"/>
                </a:cxn>
                <a:cxn ang="0">
                  <a:pos x="540" y="1132"/>
                </a:cxn>
                <a:cxn ang="0">
                  <a:pos x="573" y="1236"/>
                </a:cxn>
                <a:cxn ang="0">
                  <a:pos x="363" y="1301"/>
                </a:cxn>
                <a:cxn ang="0">
                  <a:pos x="654" y="1246"/>
                </a:cxn>
                <a:cxn ang="0">
                  <a:pos x="644" y="1170"/>
                </a:cxn>
                <a:cxn ang="0">
                  <a:pos x="962" y="1183"/>
                </a:cxn>
                <a:cxn ang="0">
                  <a:pos x="1113" y="1106"/>
                </a:cxn>
              </a:cxnLst>
              <a:rect l="0" t="0" r="r" b="b"/>
              <a:pathLst>
                <a:path w="1121" h="1308">
                  <a:moveTo>
                    <a:pt x="1113" y="1106"/>
                  </a:moveTo>
                  <a:cubicBezTo>
                    <a:pt x="1105" y="1111"/>
                    <a:pt x="896" y="1164"/>
                    <a:pt x="770" y="1147"/>
                  </a:cubicBezTo>
                  <a:cubicBezTo>
                    <a:pt x="644" y="1130"/>
                    <a:pt x="622" y="1088"/>
                    <a:pt x="600" y="1059"/>
                  </a:cubicBezTo>
                  <a:cubicBezTo>
                    <a:pt x="579" y="1031"/>
                    <a:pt x="569" y="967"/>
                    <a:pt x="564" y="919"/>
                  </a:cubicBezTo>
                  <a:cubicBezTo>
                    <a:pt x="566" y="889"/>
                    <a:pt x="547" y="838"/>
                    <a:pt x="545" y="818"/>
                  </a:cubicBezTo>
                  <a:cubicBezTo>
                    <a:pt x="542" y="782"/>
                    <a:pt x="526" y="712"/>
                    <a:pt x="541" y="648"/>
                  </a:cubicBezTo>
                  <a:cubicBezTo>
                    <a:pt x="555" y="584"/>
                    <a:pt x="596" y="496"/>
                    <a:pt x="581" y="390"/>
                  </a:cubicBezTo>
                  <a:cubicBezTo>
                    <a:pt x="575" y="344"/>
                    <a:pt x="527" y="248"/>
                    <a:pt x="518" y="219"/>
                  </a:cubicBezTo>
                  <a:cubicBezTo>
                    <a:pt x="509" y="191"/>
                    <a:pt x="503" y="108"/>
                    <a:pt x="500" y="76"/>
                  </a:cubicBezTo>
                  <a:cubicBezTo>
                    <a:pt x="496" y="45"/>
                    <a:pt x="481" y="0"/>
                    <a:pt x="484" y="41"/>
                  </a:cubicBezTo>
                  <a:cubicBezTo>
                    <a:pt x="487" y="81"/>
                    <a:pt x="474" y="130"/>
                    <a:pt x="467" y="182"/>
                  </a:cubicBezTo>
                  <a:cubicBezTo>
                    <a:pt x="459" y="234"/>
                    <a:pt x="491" y="306"/>
                    <a:pt x="521" y="399"/>
                  </a:cubicBezTo>
                  <a:cubicBezTo>
                    <a:pt x="551" y="493"/>
                    <a:pt x="506" y="544"/>
                    <a:pt x="488" y="629"/>
                  </a:cubicBezTo>
                  <a:cubicBezTo>
                    <a:pt x="470" y="714"/>
                    <a:pt x="496" y="862"/>
                    <a:pt x="511" y="941"/>
                  </a:cubicBezTo>
                  <a:cubicBezTo>
                    <a:pt x="516" y="1004"/>
                    <a:pt x="495" y="1030"/>
                    <a:pt x="452" y="1066"/>
                  </a:cubicBezTo>
                  <a:cubicBezTo>
                    <a:pt x="409" y="1102"/>
                    <a:pt x="343" y="1121"/>
                    <a:pt x="244" y="1152"/>
                  </a:cubicBezTo>
                  <a:cubicBezTo>
                    <a:pt x="145" y="1184"/>
                    <a:pt x="0" y="1196"/>
                    <a:pt x="15" y="1197"/>
                  </a:cubicBezTo>
                  <a:cubicBezTo>
                    <a:pt x="305" y="1213"/>
                    <a:pt x="502" y="1083"/>
                    <a:pt x="511" y="1074"/>
                  </a:cubicBezTo>
                  <a:cubicBezTo>
                    <a:pt x="520" y="1064"/>
                    <a:pt x="522" y="1105"/>
                    <a:pt x="540" y="1132"/>
                  </a:cubicBezTo>
                  <a:cubicBezTo>
                    <a:pt x="559" y="1159"/>
                    <a:pt x="587" y="1192"/>
                    <a:pt x="573" y="1236"/>
                  </a:cubicBezTo>
                  <a:cubicBezTo>
                    <a:pt x="560" y="1280"/>
                    <a:pt x="304" y="1294"/>
                    <a:pt x="363" y="1301"/>
                  </a:cubicBezTo>
                  <a:cubicBezTo>
                    <a:pt x="422" y="1308"/>
                    <a:pt x="620" y="1288"/>
                    <a:pt x="654" y="1246"/>
                  </a:cubicBezTo>
                  <a:cubicBezTo>
                    <a:pt x="668" y="1229"/>
                    <a:pt x="656" y="1198"/>
                    <a:pt x="644" y="1170"/>
                  </a:cubicBezTo>
                  <a:cubicBezTo>
                    <a:pt x="695" y="1215"/>
                    <a:pt x="885" y="1199"/>
                    <a:pt x="962" y="1183"/>
                  </a:cubicBezTo>
                  <a:cubicBezTo>
                    <a:pt x="1038" y="1167"/>
                    <a:pt x="1121" y="1101"/>
                    <a:pt x="1113" y="110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76923C"/>
                </a:gs>
                <a:gs pos="100000">
                  <a:srgbClr val="B1CA7E"/>
                </a:gs>
              </a:gsLst>
              <a:lin ang="0" scaled="1"/>
              <a:tileRect/>
            </a:gradFill>
            <a:ln w="158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17" name="Gruppieren 22"/>
          <p:cNvGrpSpPr/>
          <p:nvPr/>
        </p:nvGrpSpPr>
        <p:grpSpPr>
          <a:xfrm>
            <a:off x="5542409" y="1877875"/>
            <a:ext cx="2382867" cy="1205561"/>
            <a:chOff x="6105825" y="1480544"/>
            <a:chExt cx="2014538" cy="1657059"/>
          </a:xfrm>
        </p:grpSpPr>
        <p:sp>
          <p:nvSpPr>
            <p:cNvPr id="18" name="Rectangle 19"/>
            <p:cNvSpPr>
              <a:spLocks noChangeArrowheads="1"/>
            </p:cNvSpPr>
            <p:nvPr/>
          </p:nvSpPr>
          <p:spPr bwMode="gray">
            <a:xfrm rot="16200000">
              <a:off x="5457477" y="2128892"/>
              <a:ext cx="1657059" cy="360363"/>
            </a:xfrm>
            <a:prstGeom prst="rect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108000" tIns="72000" rIns="108000" bIns="72000" anchor="ctr"/>
            <a:lstStyle/>
            <a:p>
              <a:pPr algn="ctr" defTabSz="801688" eaLnBrk="0" hangingPunct="0"/>
              <a:endParaRPr lang="de-DE" b="1" noProof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endParaRPr>
            </a:p>
          </p:txBody>
        </p:sp>
        <p:sp>
          <p:nvSpPr>
            <p:cNvPr id="19" name="Rectangle 5"/>
            <p:cNvSpPr>
              <a:spLocks noChangeArrowheads="1"/>
            </p:cNvSpPr>
            <p:nvPr/>
          </p:nvSpPr>
          <p:spPr bwMode="gray">
            <a:xfrm>
              <a:off x="6466189" y="1480544"/>
              <a:ext cx="1654174" cy="1657059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108000" tIns="108000" rIns="144000" bIns="72000"/>
            <a:lstStyle/>
            <a:p>
              <a:pPr>
                <a:lnSpc>
                  <a:spcPct val="95000"/>
                </a:lnSpc>
                <a:spcAft>
                  <a:spcPct val="40000"/>
                </a:spcAft>
                <a:buClr>
                  <a:srgbClr val="808080"/>
                </a:buClr>
              </a:pPr>
              <a:r>
                <a:rPr lang="uk-UA" sz="4000" b="1" noProof="1">
                  <a:solidFill>
                    <a:srgbClr val="000000"/>
                  </a:solidFill>
                  <a:latin typeface="Monotype Corsiva" panose="03010101010201010101" pitchFamily="66" charset="0"/>
                  <a:cs typeface="Arial" charset="0"/>
                </a:rPr>
                <a:t>Послуги</a:t>
              </a:r>
              <a:endParaRPr lang="de-DE" sz="4000" b="1" noProof="1">
                <a:solidFill>
                  <a:srgbClr val="000000"/>
                </a:solidFill>
                <a:latin typeface="Monotype Corsiva" panose="03010101010201010101" pitchFamily="66" charset="0"/>
                <a:cs typeface="Arial" charset="0"/>
              </a:endParaRPr>
            </a:p>
          </p:txBody>
        </p:sp>
      </p:grpSp>
      <p:grpSp>
        <p:nvGrpSpPr>
          <p:cNvPr id="20" name="Gruppieren 39"/>
          <p:cNvGrpSpPr/>
          <p:nvPr/>
        </p:nvGrpSpPr>
        <p:grpSpPr>
          <a:xfrm>
            <a:off x="5600968" y="4075961"/>
            <a:ext cx="2642639" cy="1441271"/>
            <a:chOff x="6105825" y="3736093"/>
            <a:chExt cx="2014538" cy="1657059"/>
          </a:xfrm>
        </p:grpSpPr>
        <p:sp>
          <p:nvSpPr>
            <p:cNvPr id="21" name="Rectangle 19"/>
            <p:cNvSpPr>
              <a:spLocks noChangeArrowheads="1"/>
            </p:cNvSpPr>
            <p:nvPr/>
          </p:nvSpPr>
          <p:spPr bwMode="gray">
            <a:xfrm rot="16200000">
              <a:off x="5457477" y="4384441"/>
              <a:ext cx="1657059" cy="360363"/>
            </a:xfrm>
            <a:prstGeom prst="rect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108000" tIns="72000" rIns="108000" bIns="72000" anchor="ctr"/>
            <a:lstStyle/>
            <a:p>
              <a:pPr algn="ctr" defTabSz="801688" eaLnBrk="0" hangingPunct="0"/>
              <a:endParaRPr lang="de-DE" b="1" noProof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endParaRPr>
            </a:p>
          </p:txBody>
        </p:sp>
        <p:sp>
          <p:nvSpPr>
            <p:cNvPr id="22" name="Rectangle 5"/>
            <p:cNvSpPr>
              <a:spLocks noChangeArrowheads="1"/>
            </p:cNvSpPr>
            <p:nvPr/>
          </p:nvSpPr>
          <p:spPr bwMode="gray">
            <a:xfrm>
              <a:off x="6466189" y="3736093"/>
              <a:ext cx="1654174" cy="1657059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108000" tIns="108000" rIns="144000" bIns="72000"/>
            <a:lstStyle/>
            <a:p>
              <a:pPr>
                <a:lnSpc>
                  <a:spcPct val="95000"/>
                </a:lnSpc>
                <a:spcAft>
                  <a:spcPct val="40000"/>
                </a:spcAft>
                <a:buClr>
                  <a:srgbClr val="808080"/>
                </a:buClr>
              </a:pPr>
              <a:r>
                <a:rPr lang="uk-UA" sz="4000" b="1" noProof="1">
                  <a:solidFill>
                    <a:srgbClr val="000000"/>
                  </a:solidFill>
                  <a:latin typeface="Monotype Corsiva" panose="03010101010201010101" pitchFamily="66" charset="0"/>
                  <a:cs typeface="Arial" charset="0"/>
                </a:rPr>
                <a:t>Розвиток громади</a:t>
              </a:r>
              <a:endParaRPr lang="de-DE" sz="4000" b="1" noProof="1">
                <a:solidFill>
                  <a:srgbClr val="000000"/>
                </a:solidFill>
                <a:latin typeface="Monotype Corsiva" panose="03010101010201010101" pitchFamily="66" charset="0"/>
                <a:cs typeface="Arial" charset="0"/>
              </a:endParaRPr>
            </a:p>
          </p:txBody>
        </p:sp>
      </p:grpSp>
      <p:grpSp>
        <p:nvGrpSpPr>
          <p:cNvPr id="23" name="Gruppieren 42"/>
          <p:cNvGrpSpPr/>
          <p:nvPr/>
        </p:nvGrpSpPr>
        <p:grpSpPr>
          <a:xfrm>
            <a:off x="241979" y="4474681"/>
            <a:ext cx="3407170" cy="898535"/>
            <a:chOff x="819445" y="3736091"/>
            <a:chExt cx="2014538" cy="1657061"/>
          </a:xfrm>
        </p:grpSpPr>
        <p:sp>
          <p:nvSpPr>
            <p:cNvPr id="24" name="Rectangle 19"/>
            <p:cNvSpPr>
              <a:spLocks noChangeArrowheads="1"/>
            </p:cNvSpPr>
            <p:nvPr/>
          </p:nvSpPr>
          <p:spPr bwMode="gray">
            <a:xfrm rot="16200000">
              <a:off x="148049" y="4407487"/>
              <a:ext cx="1657059" cy="314267"/>
            </a:xfrm>
            <a:prstGeom prst="rect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108000" tIns="72000" rIns="108000" bIns="72000" anchor="ctr"/>
            <a:lstStyle/>
            <a:p>
              <a:pPr algn="ctr" defTabSz="801688" eaLnBrk="0" hangingPunct="0"/>
              <a:endParaRPr lang="de-DE" b="1" noProof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endParaRPr>
            </a:p>
          </p:txBody>
        </p:sp>
        <p:sp>
          <p:nvSpPr>
            <p:cNvPr id="25" name="Rectangle 5"/>
            <p:cNvSpPr>
              <a:spLocks noChangeArrowheads="1"/>
            </p:cNvSpPr>
            <p:nvPr/>
          </p:nvSpPr>
          <p:spPr bwMode="gray">
            <a:xfrm>
              <a:off x="1133713" y="3736093"/>
              <a:ext cx="1700270" cy="1657059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108000" tIns="108000" rIns="144000" bIns="72000"/>
            <a:lstStyle/>
            <a:p>
              <a:pPr algn="r">
                <a:lnSpc>
                  <a:spcPct val="95000"/>
                </a:lnSpc>
                <a:spcAft>
                  <a:spcPct val="40000"/>
                </a:spcAft>
                <a:buClr>
                  <a:srgbClr val="808080"/>
                </a:buClr>
              </a:pPr>
              <a:r>
                <a:rPr lang="uk-UA" sz="4000" b="1" noProof="1" smtClean="0">
                  <a:solidFill>
                    <a:srgbClr val="000000"/>
                  </a:solidFill>
                  <a:latin typeface="Monotype Corsiva" panose="03010101010201010101" pitchFamily="66" charset="0"/>
                  <a:cs typeface="Arial" charset="0"/>
                </a:rPr>
                <a:t>Партнерство</a:t>
              </a:r>
              <a:endParaRPr lang="de-DE" sz="4000" b="1" noProof="1">
                <a:solidFill>
                  <a:srgbClr val="000000"/>
                </a:solidFill>
                <a:latin typeface="Monotype Corsiva" panose="03010101010201010101" pitchFamily="66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854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8839" y="116632"/>
            <a:ext cx="8229600" cy="1008112"/>
          </a:xfrm>
        </p:spPr>
        <p:txBody>
          <a:bodyPr/>
          <a:lstStyle/>
          <a:p>
            <a:pPr algn="ctr"/>
            <a:r>
              <a:rPr lang="uk-UA" b="1" i="1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Майданчик для встановлення</a:t>
            </a:r>
            <a:endParaRPr lang="uk-UA" b="1" i="1" dirty="0">
              <a:solidFill>
                <a:srgbClr val="0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632" y="1196752"/>
            <a:ext cx="6776046" cy="508315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0997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" y="116632"/>
            <a:ext cx="4608512" cy="34563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212976"/>
            <a:ext cx="4637517" cy="34781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980253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2"/>
          <p:cNvSpPr>
            <a:spLocks noGrp="1"/>
          </p:cNvSpPr>
          <p:nvPr>
            <p:ph type="title"/>
          </p:nvPr>
        </p:nvSpPr>
        <p:spPr>
          <a:xfrm>
            <a:off x="-36512" y="116632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Monotype Corsiva" panose="03010101010201010101" pitchFamily="66" charset="0"/>
              </a:rPr>
              <a:t>ІІІ етап </a:t>
            </a:r>
            <a:r>
              <a:rPr lang="uk-UA" dirty="0" smtClean="0">
                <a:latin typeface="Monotype Corsiva" panose="03010101010201010101" pitchFamily="66" charset="0"/>
              </a:rPr>
              <a:t>– висвітлення проекту та </a:t>
            </a:r>
            <a:br>
              <a:rPr lang="uk-UA" dirty="0" smtClean="0">
                <a:latin typeface="Monotype Corsiva" panose="03010101010201010101" pitchFamily="66" charset="0"/>
              </a:rPr>
            </a:br>
            <a:r>
              <a:rPr lang="uk-UA" dirty="0">
                <a:latin typeface="Monotype Corsiva" panose="03010101010201010101" pitchFamily="66" charset="0"/>
              </a:rPr>
              <a:t> </a:t>
            </a:r>
            <a:r>
              <a:rPr lang="uk-UA" dirty="0" smtClean="0">
                <a:latin typeface="Monotype Corsiva" panose="03010101010201010101" pitchFamily="66" charset="0"/>
              </a:rPr>
              <a:t>                  активізація громади  </a:t>
            </a:r>
            <a:endParaRPr lang="uk-UA" dirty="0">
              <a:latin typeface="Monotype Corsiva" panose="03010101010201010101" pitchFamily="66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5956" y="1772817"/>
            <a:ext cx="3420145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 descr="imag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40" y="1788023"/>
            <a:ext cx="3433736" cy="4220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232739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252728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i="1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Презентація проекту для мешканців громади</a:t>
            </a:r>
            <a:endParaRPr lang="uk-UA" b="1" i="1" dirty="0">
              <a:solidFill>
                <a:srgbClr val="0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474563"/>
            <a:ext cx="4458938" cy="3343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8024" y="1569055"/>
            <a:ext cx="4206875" cy="31540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06284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7624" y="1268196"/>
            <a:ext cx="6768752" cy="50765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385192" y="0"/>
            <a:ext cx="8229600" cy="1252728"/>
          </a:xfrm>
        </p:spPr>
        <p:txBody>
          <a:bodyPr>
            <a:normAutofit/>
          </a:bodyPr>
          <a:lstStyle/>
          <a:p>
            <a:pPr algn="ctr"/>
            <a:r>
              <a:rPr lang="uk-UA" b="1" i="1" dirty="0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Велопробіг вулицями </a:t>
            </a:r>
            <a:r>
              <a:rPr lang="uk-UA" b="1" i="1" dirty="0" err="1" smtClean="0">
                <a:solidFill>
                  <a:schemeClr val="accent5">
                    <a:lumMod val="50000"/>
                  </a:schemeClr>
                </a:solidFill>
                <a:latin typeface="Monotype Corsiva" panose="03010101010201010101" pitchFamily="66" charset="0"/>
              </a:rPr>
              <a:t>с.Розсошенці</a:t>
            </a:r>
            <a:endParaRPr lang="uk-UA" b="1" i="1" dirty="0">
              <a:solidFill>
                <a:schemeClr val="accent5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4955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59658" y="692696"/>
            <a:ext cx="4773216" cy="1252728"/>
          </a:xfrm>
        </p:spPr>
        <p:txBody>
          <a:bodyPr>
            <a:normAutofit/>
          </a:bodyPr>
          <a:lstStyle/>
          <a:p>
            <a:r>
              <a:rPr lang="uk-UA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Обговорення реалізації проекту з представником ПОІППО</a:t>
            </a:r>
            <a:endParaRPr lang="uk-UA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5776" y="1945424"/>
            <a:ext cx="6127973" cy="45959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2750" y="0"/>
            <a:ext cx="8079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IV</a:t>
            </a:r>
            <a:r>
              <a:rPr lang="uk-UA" sz="4000" b="1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 етап – </a:t>
            </a:r>
            <a:r>
              <a:rPr lang="uk-UA" sz="4000" dirty="0" smtClean="0">
                <a:solidFill>
                  <a:srgbClr val="000000"/>
                </a:solidFill>
                <a:latin typeface="Monotype Corsiva" panose="03010101010201010101" pitchFamily="66" charset="0"/>
              </a:rPr>
              <a:t>аналіз результатів проекту</a:t>
            </a:r>
            <a:endParaRPr lang="uk-UA" sz="4000" dirty="0">
              <a:solidFill>
                <a:srgbClr val="00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9856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99992" y="980728"/>
            <a:ext cx="4534272" cy="1512168"/>
          </a:xfrm>
        </p:spPr>
        <p:txBody>
          <a:bodyPr>
            <a:noAutofit/>
          </a:bodyPr>
          <a:lstStyle/>
          <a:p>
            <a:r>
              <a:rPr lang="uk-UA" sz="8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Дякуємо за увагу!</a:t>
            </a:r>
            <a:endParaRPr lang="uk-UA" sz="80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31321" y="3501008"/>
            <a:ext cx="4271614" cy="2197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uk-UA" sz="3200" b="1" dirty="0">
                <a:ln>
                  <a:solidFill>
                    <a:schemeClr val="tx2"/>
                  </a:solidFill>
                </a:ln>
                <a:solidFill>
                  <a:srgbClr val="FF0000"/>
                </a:solidFill>
                <a:latin typeface="Arial" charset="0"/>
                <a:cs typeface="+mn-cs"/>
              </a:rPr>
              <a:t>Наша адреса: </a:t>
            </a:r>
          </a:p>
          <a:p>
            <a:pPr algn="ctr">
              <a:lnSpc>
                <a:spcPct val="90000"/>
              </a:lnSpc>
              <a:defRPr/>
            </a:pPr>
            <a:r>
              <a:rPr lang="uk-UA" sz="2400" b="1" dirty="0">
                <a:solidFill>
                  <a:srgbClr val="7030A0"/>
                </a:solidFill>
                <a:latin typeface="Arial" charset="0"/>
                <a:cs typeface="+mn-cs"/>
              </a:rPr>
              <a:t>38751</a:t>
            </a:r>
          </a:p>
          <a:p>
            <a:pPr algn="ctr">
              <a:lnSpc>
                <a:spcPct val="90000"/>
              </a:lnSpc>
              <a:defRPr/>
            </a:pPr>
            <a:r>
              <a:rPr lang="uk-UA" sz="2400" b="1" dirty="0">
                <a:solidFill>
                  <a:srgbClr val="7030A0"/>
                </a:solidFill>
                <a:latin typeface="Arial" charset="0"/>
                <a:cs typeface="+mn-cs"/>
              </a:rPr>
              <a:t>вул. Шкільна 18</a:t>
            </a:r>
          </a:p>
          <a:p>
            <a:pPr algn="ctr">
              <a:lnSpc>
                <a:spcPct val="90000"/>
              </a:lnSpc>
              <a:defRPr/>
            </a:pPr>
            <a:r>
              <a:rPr lang="uk-UA" sz="2400" b="1" dirty="0">
                <a:solidFill>
                  <a:srgbClr val="7030A0"/>
                </a:solidFill>
                <a:latin typeface="Arial" charset="0"/>
                <a:cs typeface="+mn-cs"/>
              </a:rPr>
              <a:t>с. </a:t>
            </a:r>
            <a:r>
              <a:rPr lang="uk-UA" sz="2400" b="1" dirty="0" err="1">
                <a:solidFill>
                  <a:srgbClr val="7030A0"/>
                </a:solidFill>
                <a:latin typeface="Arial" charset="0"/>
                <a:cs typeface="+mn-cs"/>
              </a:rPr>
              <a:t>Розсошенці</a:t>
            </a:r>
            <a:r>
              <a:rPr lang="uk-UA" sz="2400" b="1" dirty="0">
                <a:solidFill>
                  <a:srgbClr val="7030A0"/>
                </a:solidFill>
                <a:latin typeface="Arial" charset="0"/>
                <a:cs typeface="+mn-cs"/>
              </a:rPr>
              <a:t> </a:t>
            </a:r>
          </a:p>
          <a:p>
            <a:pPr algn="ctr">
              <a:lnSpc>
                <a:spcPct val="90000"/>
              </a:lnSpc>
              <a:defRPr/>
            </a:pPr>
            <a:r>
              <a:rPr lang="uk-UA" sz="2400" b="1" dirty="0">
                <a:solidFill>
                  <a:srgbClr val="7030A0"/>
                </a:solidFill>
                <a:latin typeface="Arial" charset="0"/>
                <a:cs typeface="+mn-cs"/>
              </a:rPr>
              <a:t>Полтавський район</a:t>
            </a:r>
          </a:p>
          <a:p>
            <a:pPr algn="ctr">
              <a:lnSpc>
                <a:spcPct val="90000"/>
              </a:lnSpc>
              <a:defRPr/>
            </a:pPr>
            <a:r>
              <a:rPr lang="uk-UA" sz="2400" b="1" dirty="0">
                <a:solidFill>
                  <a:srgbClr val="7030A0"/>
                </a:solidFill>
                <a:latin typeface="Arial" charset="0"/>
                <a:cs typeface="+mn-cs"/>
              </a:rPr>
              <a:t>Полтавська область</a:t>
            </a:r>
            <a:endParaRPr lang="ru-RU" sz="2400" b="1" dirty="0">
              <a:solidFill>
                <a:srgbClr val="7030A0"/>
              </a:solidFill>
              <a:latin typeface="Arial" charset="0"/>
              <a:cs typeface="+mn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23528" y="1988840"/>
            <a:ext cx="440529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4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Arial" charset="0"/>
              </a:rPr>
              <a:t>Skype:</a:t>
            </a:r>
            <a:r>
              <a:rPr lang="en-US" sz="2400" b="1" dirty="0">
                <a:ln>
                  <a:solidFill>
                    <a:srgbClr val="00B0F0"/>
                  </a:solidFill>
                </a:ln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rzsgymn</a:t>
            </a:r>
            <a:endParaRPr lang="en-US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None/>
              <a:defRPr/>
            </a:pPr>
            <a:r>
              <a:rPr lang="en-US" sz="24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E-mail: </a:t>
            </a:r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rzsgymn@gmail.com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4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Site: </a:t>
            </a:r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rzsschool.ucoz.ua</a:t>
            </a:r>
          </a:p>
          <a:p>
            <a:pPr marL="342900" indent="-342900">
              <a:spcBef>
                <a:spcPct val="20000"/>
              </a:spcBef>
              <a:buFont typeface="Arial" charset="0"/>
              <a:buNone/>
              <a:defRPr/>
            </a:pPr>
            <a:endParaRPr lang="en-US" sz="2400" b="1" i="1" dirty="0" err="1"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755241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Місце для вмісту 1"/>
          <p:cNvSpPr>
            <a:spLocks noGrp="1"/>
          </p:cNvSpPr>
          <p:nvPr>
            <p:ph idx="1"/>
          </p:nvPr>
        </p:nvSpPr>
        <p:spPr>
          <a:xfrm>
            <a:off x="827584" y="1637445"/>
            <a:ext cx="7924397" cy="1041565"/>
          </a:xfrm>
        </p:spPr>
        <p:txBody>
          <a:bodyPr/>
          <a:lstStyle/>
          <a:p>
            <a:pPr marL="0" indent="0">
              <a:buNone/>
            </a:pPr>
            <a:r>
              <a:rPr lang="uk-UA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Асоціація керівників навчальних закладів України «ВГУ»</a:t>
            </a:r>
            <a:endParaRPr lang="uk-UA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Заголовок 2"/>
          <p:cNvSpPr txBox="1">
            <a:spLocks/>
          </p:cNvSpPr>
          <p:nvPr/>
        </p:nvSpPr>
        <p:spPr bwMode="auto">
          <a:xfrm>
            <a:off x="971600" y="287329"/>
            <a:ext cx="6798460" cy="77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sz="6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Партнерство</a:t>
            </a:r>
            <a:endParaRPr lang="uk-UA" sz="6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2" name="Picture 3" descr="F:\Європа\DSC048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709167"/>
            <a:ext cx="5112568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861048"/>
            <a:ext cx="4985248" cy="28042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9"/>
          <a:stretch/>
        </p:blipFill>
        <p:spPr bwMode="auto">
          <a:xfrm>
            <a:off x="0" y="1724770"/>
            <a:ext cx="720080" cy="74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www.clker.com/cliparts/0/5/a/a/12085302701687075346Z_HandshakeWithBorder.svg.h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18"/>
            <a:ext cx="1752129" cy="122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6819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9" b="24425"/>
          <a:stretch/>
        </p:blipFill>
        <p:spPr bwMode="auto">
          <a:xfrm>
            <a:off x="2386560" y="0"/>
            <a:ext cx="6831227" cy="3294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F:\Финляндия\IMG_87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869532"/>
            <a:ext cx="5982702" cy="3988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http://www.clker.com/cliparts/0/5/a/a/12085302701687075346Z_HandshakeWithBorder.svg.h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18"/>
            <a:ext cx="1752129" cy="122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02360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987824" y="44624"/>
            <a:ext cx="62831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Асоціація керівників навчальних закладів Полтавської області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9"/>
          <a:stretch/>
        </p:blipFill>
        <p:spPr bwMode="auto">
          <a:xfrm>
            <a:off x="2267744" y="549422"/>
            <a:ext cx="720080" cy="74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clker.com/cliparts/0/5/a/a/12085302701687075346Z_HandshakeWithBorder.svg.h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5" y="0"/>
            <a:ext cx="1752129" cy="122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93564"/>
            <a:ext cx="4419710" cy="29586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154" y="3573016"/>
            <a:ext cx="4465694" cy="2989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8556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clker.com/cliparts/0/5/a/a/12085302701687075346Z_HandshakeWithBorder.svg.h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18"/>
            <a:ext cx="1752129" cy="122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2"/>
          <p:cNvSpPr txBox="1">
            <a:spLocks/>
          </p:cNvSpPr>
          <p:nvPr/>
        </p:nvSpPr>
        <p:spPr bwMode="auto">
          <a:xfrm>
            <a:off x="2555776" y="347169"/>
            <a:ext cx="4114800" cy="1074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АСМБР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3" y="1421617"/>
            <a:ext cx="4601633" cy="34512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9"/>
          <a:stretch/>
        </p:blipFill>
        <p:spPr bwMode="auto">
          <a:xfrm>
            <a:off x="2987824" y="512029"/>
            <a:ext cx="720080" cy="74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854075"/>
            <a:ext cx="1353318" cy="1360085"/>
          </a:xfrm>
          <a:prstGeom prst="rect">
            <a:avLst/>
          </a:prstGeom>
        </p:spPr>
      </p:pic>
      <p:pic>
        <p:nvPicPr>
          <p:cNvPr id="8" name="Объект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047170"/>
            <a:ext cx="4290236" cy="34343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141701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clker.com/cliparts/0/5/a/a/12085302701687075346Z_HandshakeWithBorder.svg.h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18"/>
            <a:ext cx="1752129" cy="122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18"/>
            <a:ext cx="3571875" cy="27337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508" y="2217011"/>
            <a:ext cx="4174681" cy="29588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574" y="3861048"/>
            <a:ext cx="3891488" cy="2996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s://pp.vk.me/c624930/v624930236/36cf4/e13VyaKb2u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711" y="865296"/>
            <a:ext cx="2556056" cy="51005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221088"/>
            <a:ext cx="3461451" cy="27049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347864" y="162081"/>
            <a:ext cx="4752528" cy="676656"/>
          </a:xfrm>
        </p:spPr>
        <p:txBody>
          <a:bodyPr>
            <a:noAutofit/>
          </a:bodyPr>
          <a:lstStyle/>
          <a:p>
            <a:r>
              <a:rPr lang="uk-UA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Навчання в Європі</a:t>
            </a:r>
          </a:p>
        </p:txBody>
      </p:sp>
    </p:spTree>
    <p:extLst>
      <p:ext uri="{BB962C8B-B14F-4D97-AF65-F5344CB8AC3E}">
        <p14:creationId xmlns:p14="http://schemas.microsoft.com/office/powerpoint/2010/main" val="28818489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clker.com/cliparts/0/5/a/a/12085302701687075346Z_HandshakeWithBorder.svg.h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18"/>
            <a:ext cx="1752129" cy="122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619672" y="188640"/>
            <a:ext cx="6683765" cy="1280890"/>
          </a:xfrm>
        </p:spPr>
        <p:txBody>
          <a:bodyPr/>
          <a:lstStyle/>
          <a:p>
            <a:r>
              <a:rPr lang="uk-UA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Інститут трансформації суспільства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1800200"/>
            <a:ext cx="4283968" cy="32129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29000"/>
            <a:ext cx="4329476" cy="32471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0600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Форма хвиль">
  <a:themeElements>
    <a:clrScheme name="Форма хвиль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Форма хвиль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Форма хвиль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owerpoint-template-24">
  <a:themeElements>
    <a:clrScheme name="">
      <a:dk1>
        <a:srgbClr val="777777"/>
      </a:dk1>
      <a:lt1>
        <a:srgbClr val="FFFFFF"/>
      </a:lt1>
      <a:dk2>
        <a:srgbClr val="777777"/>
      </a:dk2>
      <a:lt2>
        <a:srgbClr val="0571CB"/>
      </a:lt2>
      <a:accent1>
        <a:srgbClr val="04A0EE"/>
      </a:accent1>
      <a:accent2>
        <a:srgbClr val="47C1FE"/>
      </a:accent2>
      <a:accent3>
        <a:srgbClr val="FFFFFF"/>
      </a:accent3>
      <a:accent4>
        <a:srgbClr val="656565"/>
      </a:accent4>
      <a:accent5>
        <a:srgbClr val="AACDF5"/>
      </a:accent5>
      <a:accent6>
        <a:srgbClr val="3FAFE6"/>
      </a:accent6>
      <a:hlink>
        <a:srgbClr val="6AD7FE"/>
      </a:hlink>
      <a:folHlink>
        <a:srgbClr val="D5D5D5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AF5612"/>
        </a:lt2>
        <a:accent1>
          <a:srgbClr val="CB882F"/>
        </a:accent1>
        <a:accent2>
          <a:srgbClr val="E7C432"/>
        </a:accent2>
        <a:accent3>
          <a:srgbClr val="FFFFFF"/>
        </a:accent3>
        <a:accent4>
          <a:srgbClr val="404040"/>
        </a:accent4>
        <a:accent5>
          <a:srgbClr val="E2C3AD"/>
        </a:accent5>
        <a:accent6>
          <a:srgbClr val="D1B12C"/>
        </a:accent6>
        <a:hlink>
          <a:srgbClr val="EECA3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9A5E40"/>
        </a:lt2>
        <a:accent1>
          <a:srgbClr val="AE7750"/>
        </a:accent1>
        <a:accent2>
          <a:srgbClr val="C08D60"/>
        </a:accent2>
        <a:accent3>
          <a:srgbClr val="FFFFFF"/>
        </a:accent3>
        <a:accent4>
          <a:srgbClr val="404040"/>
        </a:accent4>
        <a:accent5>
          <a:srgbClr val="D3BDB3"/>
        </a:accent5>
        <a:accent6>
          <a:srgbClr val="AE7F56"/>
        </a:accent6>
        <a:hlink>
          <a:srgbClr val="CCA47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1BB77"/>
        </a:lt2>
        <a:accent1>
          <a:srgbClr val="DBBA87"/>
        </a:accent1>
        <a:accent2>
          <a:srgbClr val="E0B265"/>
        </a:accent2>
        <a:accent3>
          <a:srgbClr val="FFFFFF"/>
        </a:accent3>
        <a:accent4>
          <a:srgbClr val="404040"/>
        </a:accent4>
        <a:accent5>
          <a:srgbClr val="EAD9C3"/>
        </a:accent5>
        <a:accent6>
          <a:srgbClr val="CBA15B"/>
        </a:accent6>
        <a:hlink>
          <a:srgbClr val="E9C27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3D3D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FFFFFF"/>
        </a:dk1>
        <a:lt1>
          <a:srgbClr val="FFFFFF"/>
        </a:lt1>
        <a:dk2>
          <a:srgbClr val="FFFFFF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DADADA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FFFFFF"/>
        </a:dk1>
        <a:lt1>
          <a:srgbClr val="FFFFFF"/>
        </a:lt1>
        <a:dk2>
          <a:srgbClr val="FFFFFF"/>
        </a:dk2>
        <a:lt2>
          <a:srgbClr val="55A6FE"/>
        </a:lt2>
        <a:accent1>
          <a:srgbClr val="71BBFF"/>
        </a:accent1>
        <a:accent2>
          <a:srgbClr val="74CCFF"/>
        </a:accent2>
        <a:accent3>
          <a:srgbClr val="FFFFFF"/>
        </a:accent3>
        <a:accent4>
          <a:srgbClr val="DADADA"/>
        </a:accent4>
        <a:accent5>
          <a:srgbClr val="BBDAFF"/>
        </a:accent5>
        <a:accent6>
          <a:srgbClr val="68B9E7"/>
        </a:accent6>
        <a:hlink>
          <a:srgbClr val="94D8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FFFFFF"/>
        </a:dk1>
        <a:lt1>
          <a:srgbClr val="FFFFFF"/>
        </a:lt1>
        <a:dk2>
          <a:srgbClr val="FFFFFF"/>
        </a:dk2>
        <a:lt2>
          <a:srgbClr val="4BA1FF"/>
        </a:lt2>
        <a:accent1>
          <a:srgbClr val="5DB2FF"/>
        </a:accent1>
        <a:accent2>
          <a:srgbClr val="65C8FF"/>
        </a:accent2>
        <a:accent3>
          <a:srgbClr val="FFFFFF"/>
        </a:accent3>
        <a:accent4>
          <a:srgbClr val="DADADA"/>
        </a:accent4>
        <a:accent5>
          <a:srgbClr val="B6D5FF"/>
        </a:accent5>
        <a:accent6>
          <a:srgbClr val="5BB5E7"/>
        </a:accent6>
        <a:hlink>
          <a:srgbClr val="87E1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powerpoint-template-24">
  <a:themeElements>
    <a:clrScheme name="">
      <a:dk1>
        <a:srgbClr val="4D4D4D"/>
      </a:dk1>
      <a:lt1>
        <a:srgbClr val="FFFFFF"/>
      </a:lt1>
      <a:dk2>
        <a:srgbClr val="4D4D4D"/>
      </a:dk2>
      <a:lt2>
        <a:srgbClr val="006ECD"/>
      </a:lt2>
      <a:accent1>
        <a:srgbClr val="009BF9"/>
      </a:accent1>
      <a:accent2>
        <a:srgbClr val="13C3FF"/>
      </a:accent2>
      <a:accent3>
        <a:srgbClr val="FFFFFF"/>
      </a:accent3>
      <a:accent4>
        <a:srgbClr val="404040"/>
      </a:accent4>
      <a:accent5>
        <a:srgbClr val="AACBFB"/>
      </a:accent5>
      <a:accent6>
        <a:srgbClr val="10B0E7"/>
      </a:accent6>
      <a:hlink>
        <a:srgbClr val="44DEFF"/>
      </a:hlink>
      <a:folHlink>
        <a:srgbClr val="FFFFFF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AF5612"/>
        </a:lt2>
        <a:accent1>
          <a:srgbClr val="CB882F"/>
        </a:accent1>
        <a:accent2>
          <a:srgbClr val="E7C432"/>
        </a:accent2>
        <a:accent3>
          <a:srgbClr val="FFFFFF"/>
        </a:accent3>
        <a:accent4>
          <a:srgbClr val="404040"/>
        </a:accent4>
        <a:accent5>
          <a:srgbClr val="E2C3AD"/>
        </a:accent5>
        <a:accent6>
          <a:srgbClr val="D1B12C"/>
        </a:accent6>
        <a:hlink>
          <a:srgbClr val="EECA3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9A5E40"/>
        </a:lt2>
        <a:accent1>
          <a:srgbClr val="AE7750"/>
        </a:accent1>
        <a:accent2>
          <a:srgbClr val="C08D60"/>
        </a:accent2>
        <a:accent3>
          <a:srgbClr val="FFFFFF"/>
        </a:accent3>
        <a:accent4>
          <a:srgbClr val="404040"/>
        </a:accent4>
        <a:accent5>
          <a:srgbClr val="D3BDB3"/>
        </a:accent5>
        <a:accent6>
          <a:srgbClr val="AE7F56"/>
        </a:accent6>
        <a:hlink>
          <a:srgbClr val="CCA47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1BB77"/>
        </a:lt2>
        <a:accent1>
          <a:srgbClr val="DBBA87"/>
        </a:accent1>
        <a:accent2>
          <a:srgbClr val="E0B265"/>
        </a:accent2>
        <a:accent3>
          <a:srgbClr val="FFFFFF"/>
        </a:accent3>
        <a:accent4>
          <a:srgbClr val="404040"/>
        </a:accent4>
        <a:accent5>
          <a:srgbClr val="EAD9C3"/>
        </a:accent5>
        <a:accent6>
          <a:srgbClr val="CBA15B"/>
        </a:accent6>
        <a:hlink>
          <a:srgbClr val="E9C27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3D3D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FFFFFF"/>
        </a:dk1>
        <a:lt1>
          <a:srgbClr val="FFFFFF"/>
        </a:lt1>
        <a:dk2>
          <a:srgbClr val="FFFFFF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DADADA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FFFFFF"/>
        </a:dk1>
        <a:lt1>
          <a:srgbClr val="FFFFFF"/>
        </a:lt1>
        <a:dk2>
          <a:srgbClr val="FFFFFF"/>
        </a:dk2>
        <a:lt2>
          <a:srgbClr val="55A6FE"/>
        </a:lt2>
        <a:accent1>
          <a:srgbClr val="71BBFF"/>
        </a:accent1>
        <a:accent2>
          <a:srgbClr val="74CCFF"/>
        </a:accent2>
        <a:accent3>
          <a:srgbClr val="FFFFFF"/>
        </a:accent3>
        <a:accent4>
          <a:srgbClr val="DADADA"/>
        </a:accent4>
        <a:accent5>
          <a:srgbClr val="BBDAFF"/>
        </a:accent5>
        <a:accent6>
          <a:srgbClr val="68B9E7"/>
        </a:accent6>
        <a:hlink>
          <a:srgbClr val="94D8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FFFFFF"/>
        </a:dk1>
        <a:lt1>
          <a:srgbClr val="FFFFFF"/>
        </a:lt1>
        <a:dk2>
          <a:srgbClr val="FFFFFF"/>
        </a:dk2>
        <a:lt2>
          <a:srgbClr val="4BA1FF"/>
        </a:lt2>
        <a:accent1>
          <a:srgbClr val="5DB2FF"/>
        </a:accent1>
        <a:accent2>
          <a:srgbClr val="65C8FF"/>
        </a:accent2>
        <a:accent3>
          <a:srgbClr val="FFFFFF"/>
        </a:accent3>
        <a:accent4>
          <a:srgbClr val="DADADA"/>
        </a:accent4>
        <a:accent5>
          <a:srgbClr val="B6D5FF"/>
        </a:accent5>
        <a:accent6>
          <a:srgbClr val="5BB5E7"/>
        </a:accent6>
        <a:hlink>
          <a:srgbClr val="87E1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1027</TotalTime>
  <Words>355</Words>
  <Application>Microsoft Office PowerPoint</Application>
  <PresentationFormat>Екран (4:3)</PresentationFormat>
  <Paragraphs>90</Paragraphs>
  <Slides>36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слайдів</vt:lpstr>
      </vt:variant>
      <vt:variant>
        <vt:i4>36</vt:i4>
      </vt:variant>
    </vt:vector>
  </HeadingPairs>
  <TitlesOfParts>
    <vt:vector size="41" baseType="lpstr">
      <vt:lpstr>Форма хвиль</vt:lpstr>
      <vt:lpstr>powerpoint-template-24</vt:lpstr>
      <vt:lpstr>2_Diseño predeterminado</vt:lpstr>
      <vt:lpstr>1_powerpoint-template-24</vt:lpstr>
      <vt:lpstr>Тема Office</vt:lpstr>
      <vt:lpstr>Презентація PowerPoint</vt:lpstr>
      <vt:lpstr>Презентація PowerPoint</vt:lpstr>
      <vt:lpstr>Трансформація  навчального закладу</vt:lpstr>
      <vt:lpstr>Презентація PowerPoint</vt:lpstr>
      <vt:lpstr>Презентація PowerPoint</vt:lpstr>
      <vt:lpstr>Презентація PowerPoint</vt:lpstr>
      <vt:lpstr>Презентація PowerPoint</vt:lpstr>
      <vt:lpstr>Навчання в Європі</vt:lpstr>
      <vt:lpstr>Інститут трансформації суспільства</vt:lpstr>
      <vt:lpstr>Громадська організація «Народний Рух України»</vt:lpstr>
      <vt:lpstr>Відділ освіти Полтавської РДА</vt:lpstr>
      <vt:lpstr>Щербанівська сільська рада</vt:lpstr>
      <vt:lpstr>Полтавський батальйон небайдужих</vt:lpstr>
      <vt:lpstr>Всеукраїнська християнська організація «Нова надія»</vt:lpstr>
      <vt:lpstr>Вищі навчальні заклади м.Полтава та інших міст України</vt:lpstr>
      <vt:lpstr>Всеукраїнська організація «Червоний Хрест»</vt:lpstr>
      <vt:lpstr>Відділ культури і туризму Полтавської РДА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Круглий стіл із представниками громади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Майданчик для встановлення</vt:lpstr>
      <vt:lpstr>Презентація PowerPoint</vt:lpstr>
      <vt:lpstr>ІІІ етап – висвітлення проекту та                     активізація громади  </vt:lpstr>
      <vt:lpstr>Презентація проекту для мешканців громади</vt:lpstr>
      <vt:lpstr>Велопробіг вулицями с.Розсошенці</vt:lpstr>
      <vt:lpstr>Обговорення реалізації проекту з представником ПОІППО</vt:lpstr>
      <vt:lpstr>Дякуємо за увагу!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UserT</dc:creator>
  <cp:lastModifiedBy>UserT</cp:lastModifiedBy>
  <cp:revision>43</cp:revision>
  <dcterms:created xsi:type="dcterms:W3CDTF">2015-10-23T07:44:11Z</dcterms:created>
  <dcterms:modified xsi:type="dcterms:W3CDTF">2015-11-09T09:15:05Z</dcterms:modified>
</cp:coreProperties>
</file>